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0" r:id="rId3"/>
    <p:sldId id="258" r:id="rId4"/>
    <p:sldId id="270" r:id="rId5"/>
    <p:sldId id="289" r:id="rId6"/>
    <p:sldId id="257" r:id="rId7"/>
    <p:sldId id="259" r:id="rId8"/>
    <p:sldId id="262" r:id="rId9"/>
    <p:sldId id="291" r:id="rId10"/>
    <p:sldId id="292" r:id="rId11"/>
    <p:sldId id="293" r:id="rId12"/>
    <p:sldId id="294" r:id="rId13"/>
    <p:sldId id="296" r:id="rId14"/>
    <p:sldId id="271" r:id="rId15"/>
    <p:sldId id="272" r:id="rId16"/>
    <p:sldId id="273" r:id="rId17"/>
    <p:sldId id="274" r:id="rId18"/>
    <p:sldId id="298" r:id="rId19"/>
    <p:sldId id="300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30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qBpF_EY1ns&amp;list=RDMM&amp;index=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YP8Uckdrgs" TargetMode="External"/><Relationship Id="rId2" Type="http://schemas.openxmlformats.org/officeDocument/2006/relationships/hyperlink" Target="https://www.youtube.com/watch?v=5o48OuzFWr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unkufer.dnevnik.hr/clanak/zanimljivosti/kviz-cinjenice-o-zagrebu---640476.html" TargetMode="External"/><Relationship Id="rId2" Type="http://schemas.openxmlformats.org/officeDocument/2006/relationships/hyperlink" Target="https://putnikofer.hr/kvizovi/kviz-koliko-poznajete-zagreb/#R787874-7D2e655f-TDY5948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19.st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16.st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E7C7F8-8E9B-4604-A975-4DA7B474F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Zagreb, tak imam te rad 5.a (2025./2026.)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15F0C73-1806-451E-8A5F-9EB422619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17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200F27-95D4-4480-AEE8-B96DBF61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23A962-3170-47A4-9AD2-04791EAD7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https://www.youtube.com/watch?v=hqBpF_EY1ns&amp;list=RDMM&amp;index=4</a:t>
            </a:r>
            <a:endParaRPr lang="hr-HR" sz="2000" b="1" dirty="0">
              <a:solidFill>
                <a:srgbClr val="00B0F0"/>
              </a:solidFill>
            </a:endParaRPr>
          </a:p>
          <a:p>
            <a:endParaRPr lang="hr-HR" sz="2000" b="1" dirty="0"/>
          </a:p>
          <a:p>
            <a:r>
              <a:rPr lang="hr-HR" sz="2000" b="1" dirty="0"/>
              <a:t>To je moj Zagreb (Stjepan </a:t>
            </a:r>
            <a:r>
              <a:rPr lang="hr-HR" sz="2000" b="1" dirty="0" err="1"/>
              <a:t>Jimmy</a:t>
            </a:r>
            <a:r>
              <a:rPr lang="hr-HR" sz="2000" b="1" dirty="0"/>
              <a:t> Stanić)</a:t>
            </a:r>
          </a:p>
        </p:txBody>
      </p:sp>
    </p:spTree>
    <p:extLst>
      <p:ext uri="{BB962C8B-B14F-4D97-AF65-F5344CB8AC3E}">
        <p14:creationId xmlns:p14="http://schemas.microsoft.com/office/powerpoint/2010/main" val="199493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365351-EAF7-4C31-B540-642B92DBB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Ishodi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E43834D-6C1C-4525-8ADB-4A99C30CE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/>
              <a:t>Učenik opisuje najvažnije znamenitosti Donjeg grada i </a:t>
            </a:r>
            <a:r>
              <a:rPr lang="hr-HR" sz="2000" dirty="0" err="1"/>
              <a:t>Lenucijeve</a:t>
            </a:r>
            <a:r>
              <a:rPr lang="hr-HR" sz="2000" dirty="0"/>
              <a:t> potkove</a:t>
            </a:r>
          </a:p>
          <a:p>
            <a:r>
              <a:rPr lang="hr-HR" sz="2000" dirty="0"/>
              <a:t>Učenik istražuje značenja purgerskih riječi</a:t>
            </a:r>
          </a:p>
          <a:p>
            <a:r>
              <a:rPr lang="hr-HR" sz="2000" dirty="0"/>
              <a:t>Učenik komentira citat Zvonimira </a:t>
            </a:r>
            <a:r>
              <a:rPr lang="hr-HR" sz="2000" dirty="0" err="1"/>
              <a:t>Milčeca</a:t>
            </a:r>
            <a:r>
              <a:rPr lang="hr-HR" sz="2000"/>
              <a:t> 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404093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FA3E178-7ED9-4BFD-90FA-81B0BAFE8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17ABF86-78D7-4D02-8D95-67406918C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"Biti Zagrepčanin nije stvar geografije, jer nije štos u tome gdje je tko rođen, nego kako je prihvatio Zagreb i kako se u njemu osjeća i ponaša.„                      </a:t>
            </a:r>
          </a:p>
          <a:p>
            <a:pPr marL="0" indent="0">
              <a:buNone/>
            </a:pPr>
            <a:r>
              <a:rPr lang="hr-HR" sz="3200"/>
              <a:t>                     </a:t>
            </a:r>
            <a:r>
              <a:rPr lang="hr-HR" sz="3200" dirty="0"/>
              <a:t>Zvonimir </a:t>
            </a:r>
            <a:r>
              <a:rPr lang="hr-HR" sz="3200" dirty="0" err="1"/>
              <a:t>Milčec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4225638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0C739C-55F0-49C5-A9D4-EFE80E4F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F016FC-2826-4B4A-8F7A-BAEE97065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402" y="2556769"/>
            <a:ext cx="8761412" cy="3667217"/>
          </a:xfrm>
        </p:spPr>
        <p:txBody>
          <a:bodyPr>
            <a:normAutofit/>
          </a:bodyPr>
          <a:lstStyle/>
          <a:p>
            <a:r>
              <a:rPr lang="hr-HR" sz="3200" dirty="0"/>
              <a:t>Komentirajte ovaj citat!</a:t>
            </a:r>
          </a:p>
          <a:p>
            <a:r>
              <a:rPr lang="hr-HR" sz="3200" dirty="0"/>
              <a:t>Istražite na internetu ili pitajte profesoricu iz hrvatskog jezika tko je bio Zvonimir </a:t>
            </a:r>
            <a:r>
              <a:rPr lang="hr-HR" sz="3200" dirty="0" err="1"/>
              <a:t>Milčec</a:t>
            </a:r>
            <a:r>
              <a:rPr lang="hr-HR" sz="3200" dirty="0"/>
              <a:t>, što je pisao i koje su njegove najpoznatije knjige?</a:t>
            </a:r>
          </a:p>
        </p:txBody>
      </p:sp>
    </p:spTree>
    <p:extLst>
      <p:ext uri="{BB962C8B-B14F-4D97-AF65-F5344CB8AC3E}">
        <p14:creationId xmlns:p14="http://schemas.microsoft.com/office/powerpoint/2010/main" val="25643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DD7B97-D149-4D35-98A0-257732F2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PJESME O ZAGREBU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C35B41D-71F8-4A3A-8DDA-85CB92F2E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r-HR" sz="2000" dirty="0"/>
              <a:t>Golubovi (Ivo Robić)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r-HR" sz="2000" dirty="0"/>
              <a:t>      </a:t>
            </a:r>
            <a:r>
              <a:rPr lang="hr-HR" sz="2000" u="sng" dirty="0"/>
              <a:t>https://www.youtube.com/watch?v=SNZ2BdMSG64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r-HR" sz="2000" dirty="0"/>
              <a:t>Zagreb, Amerika u malom (Soma dolara </a:t>
            </a:r>
            <a:r>
              <a:rPr lang="hr-HR" sz="2000" dirty="0" err="1"/>
              <a:t>feat</a:t>
            </a:r>
            <a:r>
              <a:rPr lang="hr-HR" sz="2000" dirty="0"/>
              <a:t>. </a:t>
            </a:r>
            <a:r>
              <a:rPr lang="hr-HR" sz="2000" dirty="0" err="1"/>
              <a:t>Jimmy</a:t>
            </a:r>
            <a:r>
              <a:rPr lang="hr-HR" sz="2000" dirty="0"/>
              <a:t> Stanić) </a:t>
            </a:r>
            <a:r>
              <a:rPr lang="hr-HR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https://www.youtube.com/watch?v=5o48OuzFWrA</a:t>
            </a:r>
            <a:endParaRPr lang="hr-HR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r-HR" sz="2000" dirty="0"/>
              <a:t>Zagreb, Zagreb ili popularno Vraćam se Zagrebe tebi  (Zdenka Vučković)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r-HR" sz="20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https://www.youtube.com/watch?v=hYP8Uckdrgs</a:t>
            </a:r>
            <a:endParaRPr lang="hr-HR" sz="2000" dirty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r-HR" sz="2000" dirty="0"/>
          </a:p>
          <a:p>
            <a:endParaRPr lang="hr-HR" sz="20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7643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C9F17C-E846-44DD-915A-0D9129E6C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Kvizovi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409B43-55A5-461C-8F4A-D9B201730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0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https://putnikofer.hr/kvizovi/kviz-koliko-poznajete-zagreb/#R787874-7D2e655f-TDY5948T</a:t>
            </a:r>
            <a:endParaRPr lang="hr-H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r-HR" sz="2000" dirty="0">
              <a:solidFill>
                <a:schemeClr val="tx1"/>
              </a:solidFill>
            </a:endParaRPr>
          </a:p>
          <a:p>
            <a:r>
              <a:rPr lang="hr-HR" sz="20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https://punkufer.dnevnik.hr/clanak/zanimljivosti/kviz-cinjenice-o-zagrebu---640476.html</a:t>
            </a:r>
            <a:endParaRPr lang="hr-HR" sz="2000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47180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EEAA20-62B1-4890-A55F-170D5ACA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Jelačićev trg krajem 60-tih godina</a:t>
            </a:r>
          </a:p>
        </p:txBody>
      </p:sp>
      <p:pic>
        <p:nvPicPr>
          <p:cNvPr id="1026" name="Picture 2" descr="Opis fotografije nije dostupan.">
            <a:extLst>
              <a:ext uri="{FF2B5EF4-FFF2-40B4-BE49-F238E27FC236}">
                <a16:creationId xmlns:a16="http://schemas.microsoft.com/office/drawing/2014/main" id="{93B47574-EE9D-4AC0-B7F6-DF233F7ADF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365" y="1680652"/>
            <a:ext cx="6511305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82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0154C1-CAD9-4D23-AB46-26D035E42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Zagreb (šetnja </a:t>
            </a:r>
            <a:r>
              <a:rPr lang="hr-HR" dirty="0" err="1"/>
              <a:t>Lenucijevom</a:t>
            </a:r>
            <a:r>
              <a:rPr lang="hr-HR" dirty="0"/>
              <a:t> potkovom i posjet Školskom muzeju, veljača 2026.)</a:t>
            </a:r>
          </a:p>
        </p:txBody>
      </p:sp>
      <p:pic>
        <p:nvPicPr>
          <p:cNvPr id="4" name="Rezervirano mjesto sadržaja 5">
            <a:extLst>
              <a:ext uri="{FF2B5EF4-FFF2-40B4-BE49-F238E27FC236}">
                <a16:creationId xmlns:a16="http://schemas.microsoft.com/office/drawing/2014/main" id="{B20D153A-825B-431A-BB99-9E1270868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2518" y="2187864"/>
            <a:ext cx="7272000" cy="5454001"/>
          </a:xfrm>
        </p:spPr>
      </p:pic>
    </p:spTree>
    <p:extLst>
      <p:ext uri="{BB962C8B-B14F-4D97-AF65-F5344CB8AC3E}">
        <p14:creationId xmlns:p14="http://schemas.microsoft.com/office/powerpoint/2010/main" val="185025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CC0803-5BE8-4559-A80B-29AF0ACB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4">
            <a:extLst>
              <a:ext uri="{FF2B5EF4-FFF2-40B4-BE49-F238E27FC236}">
                <a16:creationId xmlns:a16="http://schemas.microsoft.com/office/drawing/2014/main" id="{3694E76F-26E4-4785-B229-E64B4CDE2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4366" y="431999"/>
            <a:ext cx="7992000" cy="5994001"/>
          </a:xfrm>
        </p:spPr>
      </p:pic>
    </p:spTree>
    <p:extLst>
      <p:ext uri="{BB962C8B-B14F-4D97-AF65-F5344CB8AC3E}">
        <p14:creationId xmlns:p14="http://schemas.microsoft.com/office/powerpoint/2010/main" val="314453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B0EFE7-A92D-4655-9FEB-3918F0C7F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Školski muzej i izložba igračaka Bilo jednom…hrvatske tvornice igračaka u 20. stoljeću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E011465-5E3B-47DD-942E-47A37120B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923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615F1B-06E3-456A-967B-634CFAF0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4">
            <a:extLst>
              <a:ext uri="{FF2B5EF4-FFF2-40B4-BE49-F238E27FC236}">
                <a16:creationId xmlns:a16="http://schemas.microsoft.com/office/drawing/2014/main" id="{434C777C-E903-49DF-AB87-3A40D2E02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6000" y="973668"/>
            <a:ext cx="8136000" cy="6102001"/>
          </a:xfrm>
        </p:spPr>
      </p:pic>
    </p:spTree>
    <p:extLst>
      <p:ext uri="{BB962C8B-B14F-4D97-AF65-F5344CB8AC3E}">
        <p14:creationId xmlns:p14="http://schemas.microsoft.com/office/powerpoint/2010/main" val="886983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047688-132D-4B3F-A32D-1DF512E5D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A onda igra na Strossmayerovom trgu</a:t>
            </a:r>
          </a:p>
        </p:txBody>
      </p:sp>
      <p:pic>
        <p:nvPicPr>
          <p:cNvPr id="4" name="B1D78CE6">
            <a:hlinkClick r:id="" action="ppaction://media"/>
            <a:extLst>
              <a:ext uri="{FF2B5EF4-FFF2-40B4-BE49-F238E27FC236}">
                <a16:creationId xmlns:a16="http://schemas.microsoft.com/office/drawing/2014/main" id="{FB05090A-E731-4780-BEF3-5D95DEB6D1D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3525" y="2160588"/>
            <a:ext cx="6886575" cy="3881437"/>
          </a:xfrm>
        </p:spPr>
      </p:pic>
    </p:spTree>
    <p:extLst>
      <p:ext uri="{BB962C8B-B14F-4D97-AF65-F5344CB8AC3E}">
        <p14:creationId xmlns:p14="http://schemas.microsoft.com/office/powerpoint/2010/main" val="341335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A63716-BF67-496A-93F3-ED38029F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AD0A52-7E5F-4BE6-95C5-AEB6183A0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2000" dirty="0"/>
              <a:t>Josip Juraj Strossmayer (1815. - 1905.), jedan od najznačajnijih biskupa, političara i mecena, čiji se otac zvao Ivan Strossmayer. Josip Juraj Strossmayer je postao zapamćen kao ključna figura hrvatske povijesti i kulture (</a:t>
            </a:r>
            <a:r>
              <a:rPr lang="hr-HR" sz="2000" dirty="0">
                <a:hlinkClick r:id="rId2"/>
              </a:rPr>
              <a:t>19.st</a:t>
            </a:r>
            <a:r>
              <a:rPr lang="hr-HR" sz="2000" dirty="0"/>
              <a:t>.) </a:t>
            </a:r>
          </a:p>
        </p:txBody>
      </p:sp>
    </p:spTree>
    <p:extLst>
      <p:ext uri="{BB962C8B-B14F-4D97-AF65-F5344CB8AC3E}">
        <p14:creationId xmlns:p14="http://schemas.microsoft.com/office/powerpoint/2010/main" val="3150051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6574BD-C41E-43D4-A340-F0FD89F8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49B1F22-919D-4643-A7AC-EAF181998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4278" y="565937"/>
            <a:ext cx="6804000" cy="9072000"/>
          </a:xfrm>
        </p:spPr>
      </p:pic>
    </p:spTree>
    <p:extLst>
      <p:ext uri="{BB962C8B-B14F-4D97-AF65-F5344CB8AC3E}">
        <p14:creationId xmlns:p14="http://schemas.microsoft.com/office/powerpoint/2010/main" val="445585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40AA83-F78C-4F68-BF97-D36B94AD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1385A33-9FC3-427F-B6AE-45264CEA5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r-HR" sz="3200" dirty="0"/>
              <a:t>Andrija Medulić, poznat kao Andrea </a:t>
            </a:r>
            <a:r>
              <a:rPr lang="hr-HR" sz="3200" dirty="0" err="1"/>
              <a:t>Schiavone</a:t>
            </a:r>
            <a:r>
              <a:rPr lang="hr-HR" sz="3200" dirty="0"/>
              <a:t> ili Andrea </a:t>
            </a:r>
            <a:r>
              <a:rPr lang="hr-HR" sz="3200" dirty="0" err="1"/>
              <a:t>Meldolla</a:t>
            </a:r>
            <a:r>
              <a:rPr lang="hr-HR" sz="3200" dirty="0"/>
              <a:t> (1510. - 1563.) bio je jedan od najpoznatijih hrvatsko-talijanskih slikara i grafičara renesanse te </a:t>
            </a:r>
            <a:r>
              <a:rPr lang="hr-HR" sz="3200" dirty="0" err="1"/>
              <a:t>istaktnuti</a:t>
            </a:r>
            <a:r>
              <a:rPr lang="hr-HR" sz="3200" dirty="0"/>
              <a:t> predstavnik talijanskog manirizma. Rođen je u Zadru. U </a:t>
            </a:r>
            <a:r>
              <a:rPr lang="hr-HR" sz="3200" dirty="0">
                <a:hlinkClick r:id="rId2"/>
              </a:rPr>
              <a:t>16.st</a:t>
            </a:r>
            <a:r>
              <a:rPr lang="hr-HR" sz="3200" dirty="0"/>
              <a:t>. Njegov rad obilježio je venecijsku umjetnost. </a:t>
            </a:r>
          </a:p>
        </p:txBody>
      </p:sp>
    </p:spTree>
    <p:extLst>
      <p:ext uri="{BB962C8B-B14F-4D97-AF65-F5344CB8AC3E}">
        <p14:creationId xmlns:p14="http://schemas.microsoft.com/office/powerpoint/2010/main" val="379461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34405C-1C83-438A-A5AF-C82EF3D4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hhh</a:t>
            </a:r>
            <a:endParaRPr lang="hr-HR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17706B9-4B04-4530-8AF3-158E13C2B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852" y="423253"/>
            <a:ext cx="5049000" cy="6732000"/>
          </a:xfrm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CA65D960-8F99-4A6E-AD1F-D831042047FE}"/>
              </a:ext>
            </a:extLst>
          </p:cNvPr>
          <p:cNvSpPr/>
          <p:nvPr/>
        </p:nvSpPr>
        <p:spPr>
          <a:xfrm>
            <a:off x="5708072" y="250567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hr-HR" sz="2400" dirty="0">
                <a:latin typeface="Calibri" panose="020F0502020204030204" pitchFamily="34" charset="0"/>
                <a:ea typeface="Calibri" panose="020F0502020204030204" pitchFamily="34" charset="0"/>
              </a:rPr>
              <a:t>Na Zrinjevcu i okolo Strossmayerovog trga nalaze se puno bista poznatih osoba iz zagrebačke povijesti (pjesnici, slikari, pisci, znanstvenici…)</a:t>
            </a:r>
          </a:p>
        </p:txBody>
      </p:sp>
    </p:spTree>
    <p:extLst>
      <p:ext uri="{BB962C8B-B14F-4D97-AF65-F5344CB8AC3E}">
        <p14:creationId xmlns:p14="http://schemas.microsoft.com/office/powerpoint/2010/main" val="3808996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DCE25C-1264-4898-BEEB-D6EDAB1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Purgerski rječnik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91A4ED0-827D-4042-88A9-E34981AD9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Neke od najpoznatijih zagrebačkih izraza svojedobno smo imali prilike čuti u popularnim domaćim serijama i filmovima kao što su "Tko pjeva zlo ne misli" i "</a:t>
            </a:r>
            <a:r>
              <a:rPr lang="hr-HR" dirty="0" err="1"/>
              <a:t>Smogovci</a:t>
            </a:r>
            <a:r>
              <a:rPr lang="hr-HR" dirty="0"/>
              <a:t>"</a:t>
            </a:r>
          </a:p>
          <a:p>
            <a:r>
              <a:rPr lang="hr-HR" dirty="0"/>
              <a:t>Zasigurno ste nekad čuli za "</a:t>
            </a:r>
            <a:r>
              <a:rPr lang="hr-HR" dirty="0" err="1"/>
              <a:t>deklu</a:t>
            </a:r>
            <a:r>
              <a:rPr lang="hr-HR" dirty="0"/>
              <a:t>", "</a:t>
            </a:r>
            <a:r>
              <a:rPr lang="hr-HR" dirty="0" err="1"/>
              <a:t>rajnglu</a:t>
            </a:r>
            <a:r>
              <a:rPr lang="hr-HR" dirty="0"/>
              <a:t>" ili vam je pak netko rekao da "</a:t>
            </a:r>
            <a:r>
              <a:rPr lang="hr-HR" dirty="0" err="1"/>
              <a:t>začkomite</a:t>
            </a:r>
            <a:r>
              <a:rPr lang="hr-HR" dirty="0"/>
              <a:t>" jer ćete dobiti po "</a:t>
            </a:r>
            <a:r>
              <a:rPr lang="hr-HR" dirty="0" err="1"/>
              <a:t>frnjoklu</a:t>
            </a:r>
            <a:r>
              <a:rPr lang="hr-HR" dirty="0"/>
              <a:t>", no znate li što svi ti izrazi znače? Neki od njih toliko su se ukorijenili u </a:t>
            </a:r>
            <a:r>
              <a:rPr lang="hr-HR" b="1" dirty="0"/>
              <a:t>"purgerski rječnik"</a:t>
            </a:r>
            <a:r>
              <a:rPr lang="hr-HR" dirty="0"/>
              <a:t> da ih se i danas može čuti u svakodnevnom govoru Zagrepčana. Neke pak nismo čuli već desetljećima jer su već pomalo pali u zaborav, a neke od najpoznatijih zagrebačkih izraza svojedobno smo imali prilike čuti u popularnim domaćim serijama i filmovima kao što su </a:t>
            </a:r>
            <a:r>
              <a:rPr lang="hr-HR" b="1" dirty="0"/>
              <a:t>"Tko pjeva zlo ne misli" i "</a:t>
            </a:r>
            <a:r>
              <a:rPr lang="hr-HR" b="1" dirty="0" err="1"/>
              <a:t>Smogovci</a:t>
            </a:r>
            <a:r>
              <a:rPr lang="hr-HR" b="1" dirty="0"/>
              <a:t>"</a:t>
            </a:r>
            <a:r>
              <a:rPr lang="hr-HR" dirty="0"/>
              <a:t>. Riješite kviz i doznajte koliko ih vi možete prepoznati. 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84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0794D2-91BB-4DDF-82F4-23F664B6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EF0145-59FB-4D96-B64F-0C176A629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/>
              <a:t>https://forms.cloud.microsoft/Pages/DesignPageV2.aspx?origin=NeoPortalPage&amp;subpage=design&amp;id=FvJamzTGgEurAgyaPQKQkekCPUYtTWhEjJSBxN05sSxUMEZLUzBNVjNDUlBIOFRLUkNQNkkwODhINC4u</a:t>
            </a:r>
          </a:p>
        </p:txBody>
      </p:sp>
    </p:spTree>
    <p:extLst>
      <p:ext uri="{BB962C8B-B14F-4D97-AF65-F5344CB8AC3E}">
        <p14:creationId xmlns:p14="http://schemas.microsoft.com/office/powerpoint/2010/main" val="3461215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D04ACD-0976-4A16-B5BA-B48BF1E38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Pronađite značenja ovih riječi u Purgerskom rječniku i zapišite njihova značenja.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A001B7-646A-4643-9CF1-1C86F8A03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r-HR" sz="8000" dirty="0" err="1"/>
              <a:t>Ajgenmahtec</a:t>
            </a:r>
            <a:r>
              <a:rPr lang="hr-HR" sz="8000" dirty="0"/>
              <a:t>    </a:t>
            </a:r>
          </a:p>
          <a:p>
            <a:r>
              <a:rPr lang="hr-HR" sz="8000" dirty="0" err="1"/>
              <a:t>Ajskafe</a:t>
            </a:r>
            <a:endParaRPr lang="hr-HR" sz="8000" dirty="0"/>
          </a:p>
          <a:p>
            <a:r>
              <a:rPr lang="hr-HR" sz="8000" dirty="0" err="1"/>
              <a:t>Apetitlih</a:t>
            </a:r>
            <a:endParaRPr lang="hr-HR" sz="8000" dirty="0"/>
          </a:p>
          <a:p>
            <a:r>
              <a:rPr lang="hr-HR" sz="8000" dirty="0"/>
              <a:t>Apšisati</a:t>
            </a:r>
          </a:p>
          <a:p>
            <a:r>
              <a:rPr lang="hr-HR" sz="8000" dirty="0" err="1"/>
              <a:t>Aufinger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 err="1"/>
              <a:t>Badecimer</a:t>
            </a:r>
            <a:endParaRPr lang="hr-HR" sz="8000" dirty="0"/>
          </a:p>
          <a:p>
            <a:r>
              <a:rPr lang="hr-HR" sz="8000" dirty="0" err="1"/>
              <a:t>Bajs</a:t>
            </a:r>
            <a:endParaRPr lang="hr-HR" sz="8000" dirty="0"/>
          </a:p>
          <a:p>
            <a:r>
              <a:rPr lang="hr-HR" sz="8000" dirty="0"/>
              <a:t>Bedinerica</a:t>
            </a:r>
          </a:p>
          <a:p>
            <a:r>
              <a:rPr lang="hr-HR" sz="8000" dirty="0"/>
              <a:t>Beštek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01922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B1F61C-0D07-42B2-872B-CB77DF45D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sz="200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E141A07-BC45-4AA5-B3C9-261F01D7F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/>
              <a:t>Betežan</a:t>
            </a:r>
          </a:p>
          <a:p>
            <a:r>
              <a:rPr lang="hr-HR" sz="8000" dirty="0"/>
              <a:t>Biflati</a:t>
            </a:r>
          </a:p>
          <a:p>
            <a:r>
              <a:rPr lang="hr-HR" sz="8000" dirty="0"/>
              <a:t>Bofl</a:t>
            </a:r>
          </a:p>
          <a:p>
            <a:r>
              <a:rPr lang="hr-HR" sz="8000" dirty="0"/>
              <a:t>Bremza</a:t>
            </a:r>
          </a:p>
          <a:p>
            <a:endParaRPr lang="hr-HR" sz="8000" dirty="0"/>
          </a:p>
          <a:p>
            <a:r>
              <a:rPr lang="hr-HR" sz="8000" dirty="0" err="1"/>
              <a:t>Canšteher</a:t>
            </a:r>
            <a:endParaRPr lang="hr-HR" sz="8000" dirty="0"/>
          </a:p>
          <a:p>
            <a:r>
              <a:rPr lang="hr-HR" sz="8000" dirty="0"/>
              <a:t>Ceker</a:t>
            </a:r>
          </a:p>
          <a:p>
            <a:r>
              <a:rPr lang="hr-HR" sz="8000" dirty="0"/>
              <a:t>Cendrati</a:t>
            </a:r>
          </a:p>
          <a:p>
            <a:r>
              <a:rPr lang="hr-HR" sz="8000" dirty="0" err="1"/>
              <a:t>Cipelcug</a:t>
            </a:r>
            <a:endParaRPr lang="hr-HR" sz="8000" dirty="0"/>
          </a:p>
          <a:p>
            <a:r>
              <a:rPr lang="hr-HR" sz="8000" dirty="0"/>
              <a:t>Cinkati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4978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7B7528-CE9E-4D8B-BE87-EF3F91C8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0E3FE6D-CA46-40DE-A8A4-742FB7B91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 err="1"/>
              <a:t>Cipelcug</a:t>
            </a:r>
            <a:endParaRPr lang="hr-HR" sz="8000" dirty="0"/>
          </a:p>
          <a:p>
            <a:r>
              <a:rPr lang="hr-HR" sz="8000" dirty="0"/>
              <a:t>Coprnica</a:t>
            </a:r>
          </a:p>
          <a:p>
            <a:r>
              <a:rPr lang="hr-HR" sz="8000" dirty="0"/>
              <a:t>Cucak</a:t>
            </a:r>
          </a:p>
          <a:p>
            <a:r>
              <a:rPr lang="hr-HR" sz="8000" dirty="0" err="1"/>
              <a:t>Cug</a:t>
            </a:r>
            <a:endParaRPr lang="hr-HR" sz="8000" dirty="0"/>
          </a:p>
          <a:p>
            <a:r>
              <a:rPr lang="hr-HR" sz="8000" dirty="0"/>
              <a:t>Cvikeri</a:t>
            </a:r>
          </a:p>
          <a:p>
            <a:endParaRPr lang="hr-HR" sz="8000" dirty="0"/>
          </a:p>
          <a:p>
            <a:r>
              <a:rPr lang="hr-HR" sz="8000" dirty="0" err="1"/>
              <a:t>Čagati</a:t>
            </a:r>
            <a:r>
              <a:rPr lang="hr-HR" sz="8000" dirty="0"/>
              <a:t> </a:t>
            </a:r>
          </a:p>
          <a:p>
            <a:r>
              <a:rPr lang="hr-HR" sz="8000" dirty="0" err="1"/>
              <a:t>Črešnje</a:t>
            </a:r>
            <a:endParaRPr lang="hr-HR" sz="8000" dirty="0"/>
          </a:p>
          <a:p>
            <a:r>
              <a:rPr lang="hr-HR" sz="8000" dirty="0"/>
              <a:t>Čube</a:t>
            </a:r>
          </a:p>
          <a:p>
            <a:r>
              <a:rPr lang="hr-HR" sz="8000" dirty="0" err="1"/>
              <a:t>Čubiti</a:t>
            </a:r>
            <a:endParaRPr lang="hr-HR" sz="8000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35541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6B8EAA-CBA9-4789-B79F-E81DFA8BE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1549FB-BEA1-4F80-8448-6EC9D901E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 err="1"/>
              <a:t>Čušpajz</a:t>
            </a:r>
            <a:endParaRPr lang="hr-HR" sz="8000" dirty="0"/>
          </a:p>
          <a:p>
            <a:r>
              <a:rPr lang="hr-HR" sz="8000" dirty="0" err="1"/>
              <a:t>Čvenk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 err="1"/>
              <a:t>Delati</a:t>
            </a:r>
            <a:endParaRPr lang="hr-HR" sz="8000" dirty="0"/>
          </a:p>
          <a:p>
            <a:r>
              <a:rPr lang="hr-HR" sz="8000" dirty="0" err="1"/>
              <a:t>Dibidus</a:t>
            </a:r>
            <a:endParaRPr lang="hr-HR" sz="8000" dirty="0"/>
          </a:p>
          <a:p>
            <a:r>
              <a:rPr lang="hr-HR" sz="8000" dirty="0"/>
              <a:t>Dihtati</a:t>
            </a:r>
          </a:p>
          <a:p>
            <a:r>
              <a:rPr lang="hr-HR" sz="8000" dirty="0" err="1"/>
              <a:t>Drosnuti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/>
              <a:t>Escajg</a:t>
            </a:r>
          </a:p>
          <a:p>
            <a:endParaRPr lang="hr-HR" sz="4200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22923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65DA5D-D462-4D7D-8B95-B99E7CDD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5C27376-C807-4493-AA65-14ADD07C4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/>
              <a:t>Fabrika</a:t>
            </a:r>
          </a:p>
          <a:p>
            <a:r>
              <a:rPr lang="hr-HR" sz="8000" dirty="0"/>
              <a:t>Fajrunt</a:t>
            </a:r>
          </a:p>
          <a:p>
            <a:r>
              <a:rPr lang="hr-HR" sz="8000" dirty="0"/>
              <a:t>Fakin</a:t>
            </a:r>
          </a:p>
          <a:p>
            <a:r>
              <a:rPr lang="hr-HR" sz="8000" dirty="0" err="1"/>
              <a:t>Falšati</a:t>
            </a:r>
            <a:endParaRPr lang="hr-HR" sz="8000" dirty="0"/>
          </a:p>
          <a:p>
            <a:r>
              <a:rPr lang="hr-HR" sz="8000" dirty="0"/>
              <a:t>Farbati</a:t>
            </a:r>
          </a:p>
          <a:p>
            <a:r>
              <a:rPr lang="hr-HR" sz="8000" dirty="0"/>
              <a:t>Ferije</a:t>
            </a:r>
          </a:p>
          <a:p>
            <a:r>
              <a:rPr lang="hr-HR" sz="8000" dirty="0"/>
              <a:t>Fest</a:t>
            </a:r>
          </a:p>
          <a:p>
            <a:r>
              <a:rPr lang="hr-HR" sz="8000" dirty="0" err="1"/>
              <a:t>Ficlek</a:t>
            </a:r>
            <a:endParaRPr lang="hr-HR" sz="8000" dirty="0"/>
          </a:p>
          <a:p>
            <a:r>
              <a:rPr lang="hr-HR" sz="8000" dirty="0"/>
              <a:t>Fila</a:t>
            </a:r>
          </a:p>
          <a:p>
            <a:r>
              <a:rPr lang="hr-HR" sz="8000" dirty="0"/>
              <a:t>Fiskultura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90733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412F79-4835-401A-813E-DBBF444F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5310CA6-5761-4B53-B8E8-52DCC21CE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000" dirty="0"/>
              <a:t>Fakin</a:t>
            </a:r>
          </a:p>
          <a:p>
            <a:r>
              <a:rPr lang="hr-HR" sz="2000" dirty="0" err="1"/>
              <a:t>Falšati</a:t>
            </a:r>
            <a:endParaRPr lang="hr-HR" sz="2000" dirty="0"/>
          </a:p>
          <a:p>
            <a:r>
              <a:rPr lang="hr-HR" sz="2000" dirty="0"/>
              <a:t>Farbati</a:t>
            </a:r>
          </a:p>
          <a:p>
            <a:r>
              <a:rPr lang="hr-HR" sz="2000" dirty="0"/>
              <a:t>Ferije</a:t>
            </a:r>
          </a:p>
          <a:p>
            <a:r>
              <a:rPr lang="hr-HR" sz="2000" dirty="0"/>
              <a:t>Fest</a:t>
            </a:r>
          </a:p>
          <a:p>
            <a:r>
              <a:rPr lang="hr-HR" sz="2000" dirty="0" err="1"/>
              <a:t>Ficlek</a:t>
            </a:r>
            <a:endParaRPr lang="hr-HR" sz="2000" dirty="0"/>
          </a:p>
          <a:p>
            <a:r>
              <a:rPr lang="hr-HR" sz="2000" dirty="0"/>
              <a:t>Fila</a:t>
            </a:r>
          </a:p>
          <a:p>
            <a:r>
              <a:rPr lang="hr-HR" sz="2000" dirty="0"/>
              <a:t>Fiskultura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17139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B68275-2AC8-44BA-BFC8-BCAC3A109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CAEE1C-D4E8-476F-9342-80644D741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hr-HR" dirty="0"/>
          </a:p>
          <a:p>
            <a:r>
              <a:rPr lang="hr-HR" sz="2200" dirty="0"/>
              <a:t>Fiškal</a:t>
            </a:r>
          </a:p>
          <a:p>
            <a:r>
              <a:rPr lang="hr-HR" sz="2200" dirty="0" err="1"/>
              <a:t>Forcimer</a:t>
            </a:r>
            <a:endParaRPr lang="hr-HR" sz="2200" dirty="0"/>
          </a:p>
          <a:p>
            <a:r>
              <a:rPr lang="hr-HR" sz="2200" dirty="0" err="1"/>
              <a:t>Foršpan</a:t>
            </a:r>
            <a:endParaRPr lang="hr-HR" sz="2200" dirty="0"/>
          </a:p>
          <a:p>
            <a:r>
              <a:rPr lang="hr-HR" sz="2200" dirty="0" err="1"/>
              <a:t>Fraj</a:t>
            </a:r>
            <a:endParaRPr lang="hr-HR" sz="2200" dirty="0"/>
          </a:p>
          <a:p>
            <a:r>
              <a:rPr lang="hr-HR" sz="2200" dirty="0" err="1"/>
              <a:t>Fruštik</a:t>
            </a:r>
            <a:endParaRPr lang="hr-HR" sz="2200" dirty="0"/>
          </a:p>
          <a:p>
            <a:r>
              <a:rPr lang="hr-HR" sz="2200" dirty="0" err="1"/>
              <a:t>Fulir</a:t>
            </a:r>
            <a:endParaRPr lang="hr-HR" sz="2200" dirty="0"/>
          </a:p>
          <a:p>
            <a:r>
              <a:rPr lang="hr-HR" sz="2200" dirty="0" err="1"/>
              <a:t>Furt</a:t>
            </a:r>
            <a:endParaRPr lang="hr-HR" sz="2200" dirty="0"/>
          </a:p>
          <a:p>
            <a:r>
              <a:rPr lang="hr-HR" sz="2200" dirty="0"/>
              <a:t>Fuš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71683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1B207C-5E28-4782-A8BD-CFA1233C4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F9C165F-0A72-420B-A185-FB02039E9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000" dirty="0"/>
              <a:t>Gablec</a:t>
            </a:r>
          </a:p>
          <a:p>
            <a:r>
              <a:rPr lang="hr-HR" sz="2000" dirty="0"/>
              <a:t>Gastarbajter</a:t>
            </a:r>
          </a:p>
          <a:p>
            <a:r>
              <a:rPr lang="hr-HR" sz="2000" dirty="0"/>
              <a:t>Gepek</a:t>
            </a:r>
          </a:p>
          <a:p>
            <a:r>
              <a:rPr lang="hr-HR" sz="2000" dirty="0"/>
              <a:t>Germa</a:t>
            </a:r>
          </a:p>
          <a:p>
            <a:r>
              <a:rPr lang="hr-HR" sz="2000" dirty="0" err="1"/>
              <a:t>Grincajg</a:t>
            </a:r>
            <a:endParaRPr lang="hr-HR" sz="2000" dirty="0"/>
          </a:p>
          <a:p>
            <a:r>
              <a:rPr lang="hr-HR" sz="2000" dirty="0"/>
              <a:t>Glancati</a:t>
            </a:r>
          </a:p>
          <a:p>
            <a:r>
              <a:rPr lang="hr-HR" sz="2000" dirty="0"/>
              <a:t>Grunt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83137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E28B423-71A4-478F-8E75-69F06A29F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55AF81C-CC60-41AD-9FF5-D9C70E364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r-HR" sz="8000" dirty="0" err="1"/>
              <a:t>Handrast</a:t>
            </a:r>
            <a:endParaRPr lang="hr-HR" sz="8000" dirty="0"/>
          </a:p>
          <a:p>
            <a:r>
              <a:rPr lang="hr-HR" sz="8000" dirty="0"/>
              <a:t>Haustor</a:t>
            </a:r>
          </a:p>
          <a:p>
            <a:r>
              <a:rPr lang="hr-HR" sz="8000" dirty="0" err="1"/>
              <a:t>Hercig</a:t>
            </a:r>
            <a:endParaRPr lang="hr-HR" sz="8000" dirty="0"/>
          </a:p>
          <a:p>
            <a:r>
              <a:rPr lang="hr-HR" sz="8000" dirty="0" err="1"/>
              <a:t>Hiža</a:t>
            </a:r>
            <a:endParaRPr lang="hr-HR" sz="8000" dirty="0"/>
          </a:p>
          <a:p>
            <a:r>
              <a:rPr lang="hr-HR" sz="8000" dirty="0"/>
              <a:t>Hofirati</a:t>
            </a:r>
          </a:p>
          <a:p>
            <a:r>
              <a:rPr lang="hr-HR" sz="8000" dirty="0"/>
              <a:t>Hohštapler</a:t>
            </a:r>
          </a:p>
          <a:p>
            <a:endParaRPr lang="hr-HR" sz="8000" dirty="0"/>
          </a:p>
          <a:p>
            <a:r>
              <a:rPr lang="hr-HR" sz="8000" dirty="0" err="1"/>
              <a:t>Kaslić</a:t>
            </a:r>
            <a:endParaRPr lang="hr-HR" sz="8000" dirty="0"/>
          </a:p>
          <a:p>
            <a:r>
              <a:rPr lang="hr-HR" sz="8000" dirty="0"/>
              <a:t>Kefa</a:t>
            </a:r>
          </a:p>
          <a:p>
            <a:r>
              <a:rPr lang="hr-HR" sz="8000" dirty="0" err="1"/>
              <a:t>Kiklja</a:t>
            </a:r>
            <a:endParaRPr lang="hr-HR" sz="80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99478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3F63CB-A794-4762-A1EE-5B5EAA56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48BB881-C62B-4C11-90F9-2423F2F86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 err="1"/>
              <a:t>Kištra</a:t>
            </a:r>
            <a:endParaRPr lang="hr-HR" sz="8000" dirty="0"/>
          </a:p>
          <a:p>
            <a:r>
              <a:rPr lang="hr-HR" sz="8000" dirty="0"/>
              <a:t>Klafrati</a:t>
            </a:r>
          </a:p>
          <a:p>
            <a:r>
              <a:rPr lang="hr-HR" sz="8000" dirty="0"/>
              <a:t>Klozet</a:t>
            </a:r>
          </a:p>
          <a:p>
            <a:r>
              <a:rPr lang="hr-HR" sz="8000" dirty="0" err="1"/>
              <a:t>Knap</a:t>
            </a:r>
            <a:endParaRPr lang="hr-HR" sz="8000" dirty="0"/>
          </a:p>
          <a:p>
            <a:r>
              <a:rPr lang="hr-HR" sz="8000" dirty="0" err="1"/>
              <a:t>Krampogača</a:t>
            </a:r>
            <a:endParaRPr lang="hr-HR" sz="8000" dirty="0"/>
          </a:p>
          <a:p>
            <a:r>
              <a:rPr lang="hr-HR" sz="8000" dirty="0" err="1"/>
              <a:t>Krigl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/>
              <a:t>Landrati</a:t>
            </a:r>
          </a:p>
          <a:p>
            <a:r>
              <a:rPr lang="hr-HR" sz="8000" dirty="0"/>
              <a:t>Lavabo</a:t>
            </a:r>
          </a:p>
          <a:p>
            <a:r>
              <a:rPr lang="hr-HR" sz="8000" dirty="0"/>
              <a:t>Lojtre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99955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AD35F6-4536-41DA-AF4D-139723E1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D2CFB5C-4816-420B-9897-DFAB42BA0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 err="1"/>
              <a:t>Luftati</a:t>
            </a:r>
            <a:endParaRPr lang="hr-HR" sz="8000" dirty="0"/>
          </a:p>
          <a:p>
            <a:r>
              <a:rPr lang="hr-HR" sz="8000" dirty="0" err="1"/>
              <a:t>Luftmadrac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/>
              <a:t>Maher</a:t>
            </a:r>
          </a:p>
          <a:p>
            <a:r>
              <a:rPr lang="hr-HR" sz="8000" dirty="0" err="1"/>
              <a:t>Miščafl</a:t>
            </a:r>
            <a:endParaRPr lang="hr-HR" sz="8000" dirty="0"/>
          </a:p>
          <a:p>
            <a:r>
              <a:rPr lang="hr-HR" sz="8000" dirty="0" err="1"/>
              <a:t>Mondiš</a:t>
            </a:r>
            <a:r>
              <a:rPr lang="hr-HR" sz="8000" dirty="0"/>
              <a:t> </a:t>
            </a:r>
          </a:p>
          <a:p>
            <a:r>
              <a:rPr lang="hr-HR" sz="8000" dirty="0" err="1"/>
              <a:t>Morti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/>
              <a:t>Naštimati</a:t>
            </a:r>
          </a:p>
          <a:p>
            <a:r>
              <a:rPr lang="hr-HR" sz="8000" dirty="0" err="1"/>
              <a:t>Navek</a:t>
            </a:r>
            <a:endParaRPr lang="hr-HR" sz="8000" dirty="0"/>
          </a:p>
          <a:p>
            <a:endParaRPr lang="hr-HR" sz="8000" dirty="0"/>
          </a:p>
          <a:p>
            <a:endParaRPr lang="hr-HR" sz="8000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98687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AF3DDC-A957-4718-B4E0-B893032A8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9C4969D-187E-4E23-B738-60A1D0B81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2200" dirty="0" err="1"/>
              <a:t>Nažigač</a:t>
            </a:r>
            <a:endParaRPr lang="hr-HR" sz="2200" dirty="0"/>
          </a:p>
          <a:p>
            <a:r>
              <a:rPr lang="hr-HR" sz="2200" dirty="0" err="1"/>
              <a:t>Nigdar</a:t>
            </a:r>
            <a:endParaRPr lang="hr-HR" sz="2200" dirty="0"/>
          </a:p>
          <a:p>
            <a:r>
              <a:rPr lang="hr-HR" sz="2200" dirty="0" err="1"/>
              <a:t>Noriti</a:t>
            </a:r>
            <a:endParaRPr lang="hr-HR" sz="2200" dirty="0"/>
          </a:p>
          <a:p>
            <a:endParaRPr lang="hr-HR" sz="2200" dirty="0"/>
          </a:p>
          <a:p>
            <a:r>
              <a:rPr lang="hr-HR" sz="2200" dirty="0" err="1"/>
              <a:t>Njurgati</a:t>
            </a:r>
            <a:endParaRPr lang="hr-HR" sz="2200" dirty="0"/>
          </a:p>
          <a:p>
            <a:endParaRPr lang="hr-HR" sz="2200" dirty="0"/>
          </a:p>
          <a:p>
            <a:r>
              <a:rPr lang="hr-HR" sz="2200" dirty="0"/>
              <a:t>Ofucati se</a:t>
            </a:r>
          </a:p>
          <a:p>
            <a:r>
              <a:rPr lang="hr-HR" sz="2200" dirty="0"/>
              <a:t>Otprti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12144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15FDB3-B94F-423E-9FC0-F7BC9FF00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02FEFA8-C09B-4DC6-B7C3-BF66E3BEA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40446"/>
            <a:ext cx="8761412" cy="3416300"/>
          </a:xfrm>
        </p:spPr>
        <p:txBody>
          <a:bodyPr>
            <a:normAutofit fontScale="25000" lnSpcReduction="20000"/>
          </a:bodyPr>
          <a:lstStyle/>
          <a:p>
            <a:r>
              <a:rPr lang="hr-HR" sz="8000" dirty="0" err="1"/>
              <a:t>Pajcek</a:t>
            </a:r>
            <a:endParaRPr lang="hr-HR" sz="8000" dirty="0"/>
          </a:p>
          <a:p>
            <a:r>
              <a:rPr lang="hr-HR" sz="8000" dirty="0" err="1"/>
              <a:t>Pajdaš</a:t>
            </a:r>
            <a:endParaRPr lang="hr-HR" sz="8000" dirty="0"/>
          </a:p>
          <a:p>
            <a:r>
              <a:rPr lang="hr-HR" sz="8000" dirty="0" err="1"/>
              <a:t>Partviš</a:t>
            </a:r>
            <a:endParaRPr lang="hr-HR" sz="8000" dirty="0"/>
          </a:p>
          <a:p>
            <a:r>
              <a:rPr lang="hr-HR" sz="8000" dirty="0" err="1"/>
              <a:t>Pišalonca</a:t>
            </a:r>
            <a:endParaRPr lang="hr-HR" sz="8000" dirty="0"/>
          </a:p>
          <a:p>
            <a:r>
              <a:rPr lang="hr-HR" sz="8000" dirty="0" err="1"/>
              <a:t>Pogleč</a:t>
            </a:r>
            <a:endParaRPr lang="hr-HR" sz="8000" dirty="0"/>
          </a:p>
          <a:p>
            <a:r>
              <a:rPr lang="hr-HR" sz="8000" dirty="0"/>
              <a:t>Pokefati se</a:t>
            </a:r>
          </a:p>
          <a:p>
            <a:r>
              <a:rPr lang="hr-HR" sz="8000" dirty="0" err="1"/>
              <a:t>Popevka</a:t>
            </a:r>
            <a:endParaRPr lang="hr-HR" sz="8000" dirty="0"/>
          </a:p>
          <a:p>
            <a:r>
              <a:rPr lang="hr-HR" sz="8000" dirty="0" err="1"/>
              <a:t>Pošlihtati</a:t>
            </a:r>
            <a:endParaRPr lang="hr-HR" sz="8000" dirty="0"/>
          </a:p>
          <a:p>
            <a:r>
              <a:rPr lang="hr-HR" sz="8000" dirty="0" err="1"/>
              <a:t>Pozabiti</a:t>
            </a:r>
            <a:endParaRPr lang="hr-HR" sz="8000" dirty="0"/>
          </a:p>
          <a:p>
            <a:r>
              <a:rPr lang="hr-HR" sz="8000" dirty="0"/>
              <a:t>Prezli</a:t>
            </a:r>
          </a:p>
          <a:p>
            <a:r>
              <a:rPr lang="hr-HR" sz="8000" dirty="0"/>
              <a:t>Puca                                  </a:t>
            </a:r>
          </a:p>
          <a:p>
            <a:r>
              <a:rPr lang="hr-HR" sz="8000" dirty="0" err="1"/>
              <a:t>Pušlek</a:t>
            </a:r>
            <a:endParaRPr lang="hr-HR" sz="8000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8678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301A775-232F-42E8-9339-9DDB2DBE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1565495-7D4F-4597-B560-DAF927E95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2200" dirty="0"/>
              <a:t>Repete</a:t>
            </a:r>
          </a:p>
          <a:p>
            <a:r>
              <a:rPr lang="hr-HR" sz="2200" dirty="0"/>
              <a:t>Reš</a:t>
            </a:r>
          </a:p>
          <a:p>
            <a:r>
              <a:rPr lang="hr-HR" sz="2200" dirty="0" err="1"/>
              <a:t>Rifljača</a:t>
            </a:r>
            <a:endParaRPr lang="hr-HR" sz="2200" dirty="0"/>
          </a:p>
          <a:p>
            <a:r>
              <a:rPr lang="hr-HR" sz="2200" dirty="0"/>
              <a:t>Rikverc</a:t>
            </a:r>
          </a:p>
          <a:p>
            <a:r>
              <a:rPr lang="hr-HR" sz="2200" dirty="0"/>
              <a:t>Rinčice</a:t>
            </a:r>
          </a:p>
          <a:p>
            <a:r>
              <a:rPr lang="hr-HR" sz="2200" dirty="0"/>
              <a:t>Rintati</a:t>
            </a:r>
          </a:p>
          <a:p>
            <a:r>
              <a:rPr lang="hr-HR" sz="2200" dirty="0" err="1"/>
              <a:t>Rolšuhati</a:t>
            </a:r>
            <a:r>
              <a:rPr lang="hr-HR" sz="2200" dirty="0"/>
              <a:t> se</a:t>
            </a:r>
          </a:p>
          <a:p>
            <a:r>
              <a:rPr lang="hr-HR" sz="2200" dirty="0"/>
              <a:t>Runda</a:t>
            </a:r>
          </a:p>
          <a:p>
            <a:r>
              <a:rPr lang="hr-HR" sz="2200" dirty="0" err="1"/>
              <a:t>Rupček</a:t>
            </a:r>
            <a:endParaRPr lang="hr-HR" sz="22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04431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24A320-2B71-45C2-8C45-41393688D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BDF437A-277D-4338-9480-8B27A41DD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02590"/>
            <a:ext cx="8761412" cy="3416300"/>
          </a:xfrm>
        </p:spPr>
        <p:txBody>
          <a:bodyPr>
            <a:normAutofit fontScale="25000" lnSpcReduction="20000"/>
          </a:bodyPr>
          <a:lstStyle/>
          <a:p>
            <a:r>
              <a:rPr lang="hr-HR" sz="8000" dirty="0"/>
              <a:t>Saft</a:t>
            </a:r>
          </a:p>
          <a:p>
            <a:r>
              <a:rPr lang="hr-HR" sz="8000" dirty="0" err="1"/>
              <a:t>Sličuke</a:t>
            </a:r>
            <a:endParaRPr lang="hr-HR" sz="8000" dirty="0"/>
          </a:p>
          <a:p>
            <a:r>
              <a:rPr lang="hr-HR" sz="8000" dirty="0" err="1"/>
              <a:t>Slinček</a:t>
            </a:r>
            <a:endParaRPr lang="hr-HR" sz="8000" dirty="0"/>
          </a:p>
          <a:p>
            <a:r>
              <a:rPr lang="hr-HR" sz="8000" dirty="0" err="1"/>
              <a:t>Strošek</a:t>
            </a:r>
            <a:endParaRPr lang="hr-HR" sz="8000" dirty="0"/>
          </a:p>
          <a:p>
            <a:endParaRPr lang="hr-HR" sz="8000" dirty="0"/>
          </a:p>
          <a:p>
            <a:r>
              <a:rPr lang="hr-HR" sz="8000" dirty="0"/>
              <a:t>Šajba</a:t>
            </a:r>
          </a:p>
          <a:p>
            <a:r>
              <a:rPr lang="hr-HR" sz="8000" dirty="0" err="1"/>
              <a:t>Šalabajzati</a:t>
            </a:r>
            <a:endParaRPr lang="hr-HR" sz="8000" dirty="0"/>
          </a:p>
          <a:p>
            <a:r>
              <a:rPr lang="hr-HR" sz="8000" dirty="0" err="1"/>
              <a:t>Šamrlek</a:t>
            </a:r>
            <a:endParaRPr lang="hr-HR" sz="8000" dirty="0"/>
          </a:p>
          <a:p>
            <a:r>
              <a:rPr lang="hr-HR" sz="8000" dirty="0"/>
              <a:t>Šaraf</a:t>
            </a:r>
          </a:p>
          <a:p>
            <a:r>
              <a:rPr lang="hr-HR" sz="8000" dirty="0" err="1"/>
              <a:t>Šarf</a:t>
            </a:r>
            <a:endParaRPr lang="hr-HR" sz="8000" dirty="0"/>
          </a:p>
          <a:p>
            <a:r>
              <a:rPr lang="hr-HR" sz="8000" dirty="0" err="1"/>
              <a:t>Šaum</a:t>
            </a:r>
            <a:endParaRPr lang="hr-HR" sz="8000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66164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8D4A90-1A26-42B2-84F8-AA2ACFB87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129BCFB-01C6-4C58-864E-AC07F8318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11467"/>
            <a:ext cx="8761412" cy="3416300"/>
          </a:xfrm>
        </p:spPr>
        <p:txBody>
          <a:bodyPr>
            <a:normAutofit fontScale="25000" lnSpcReduction="20000"/>
          </a:bodyPr>
          <a:lstStyle/>
          <a:p>
            <a:r>
              <a:rPr lang="hr-HR" dirty="0"/>
              <a:t>Šeflja</a:t>
            </a:r>
          </a:p>
          <a:p>
            <a:r>
              <a:rPr lang="hr-HR" sz="8000" dirty="0" err="1"/>
              <a:t>Šekret</a:t>
            </a:r>
            <a:endParaRPr lang="hr-HR" sz="8000" dirty="0"/>
          </a:p>
          <a:p>
            <a:r>
              <a:rPr lang="hr-HR" sz="8000" dirty="0" err="1"/>
              <a:t>Šircl</a:t>
            </a:r>
            <a:endParaRPr lang="hr-HR" sz="8000" dirty="0"/>
          </a:p>
          <a:p>
            <a:r>
              <a:rPr lang="hr-HR" sz="8000" dirty="0" err="1"/>
              <a:t>Škarnicl</a:t>
            </a:r>
            <a:endParaRPr lang="hr-HR" sz="8000" dirty="0"/>
          </a:p>
          <a:p>
            <a:r>
              <a:rPr lang="hr-HR" sz="8000" dirty="0"/>
              <a:t>Šlamperaj</a:t>
            </a:r>
          </a:p>
          <a:p>
            <a:r>
              <a:rPr lang="hr-HR" sz="8000" dirty="0"/>
              <a:t>Šlapa</a:t>
            </a:r>
          </a:p>
          <a:p>
            <a:r>
              <a:rPr lang="hr-HR" sz="8000" dirty="0" err="1"/>
              <a:t>Šlauf</a:t>
            </a:r>
            <a:endParaRPr lang="hr-HR" sz="8000" dirty="0"/>
          </a:p>
          <a:p>
            <a:r>
              <a:rPr lang="hr-HR" sz="8000" dirty="0" err="1"/>
              <a:t>Šlifer</a:t>
            </a:r>
            <a:endParaRPr lang="hr-HR" sz="8000" dirty="0"/>
          </a:p>
          <a:p>
            <a:r>
              <a:rPr lang="hr-HR" sz="8000" dirty="0" err="1"/>
              <a:t>Šljaga</a:t>
            </a:r>
            <a:endParaRPr lang="hr-HR" sz="8000" dirty="0"/>
          </a:p>
          <a:p>
            <a:r>
              <a:rPr lang="hr-HR" sz="8000" dirty="0" err="1"/>
              <a:t>Šmajhlati</a:t>
            </a:r>
            <a:r>
              <a:rPr lang="hr-HR" sz="8000" dirty="0"/>
              <a:t> se</a:t>
            </a:r>
          </a:p>
          <a:p>
            <a:r>
              <a:rPr lang="hr-HR" sz="8000" dirty="0"/>
              <a:t>Šmirgl papir</a:t>
            </a:r>
          </a:p>
        </p:txBody>
      </p:sp>
    </p:spTree>
    <p:extLst>
      <p:ext uri="{BB962C8B-B14F-4D97-AF65-F5344CB8AC3E}">
        <p14:creationId xmlns:p14="http://schemas.microsoft.com/office/powerpoint/2010/main" val="1428881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9AAC13-DA06-42E4-9C69-5E7A5D6DA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97F6808-01D7-4793-BAE8-F62506256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179" y="2239515"/>
            <a:ext cx="8761412" cy="34163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 err="1"/>
              <a:t>Šmuk</a:t>
            </a:r>
            <a:endParaRPr lang="hr-HR" sz="8000" dirty="0"/>
          </a:p>
          <a:p>
            <a:r>
              <a:rPr lang="hr-HR" sz="8000" dirty="0" err="1"/>
              <a:t>Šnicl</a:t>
            </a:r>
            <a:endParaRPr lang="hr-HR" sz="8000" dirty="0"/>
          </a:p>
          <a:p>
            <a:r>
              <a:rPr lang="hr-HR" sz="8000" dirty="0" err="1"/>
              <a:t>Špancirati</a:t>
            </a:r>
            <a:r>
              <a:rPr lang="hr-HR" sz="8000" dirty="0"/>
              <a:t> se</a:t>
            </a:r>
          </a:p>
          <a:p>
            <a:r>
              <a:rPr lang="hr-HR" sz="8000" dirty="0"/>
              <a:t>Šparati</a:t>
            </a:r>
          </a:p>
          <a:p>
            <a:r>
              <a:rPr lang="hr-HR" sz="8000" dirty="0"/>
              <a:t>Špeceraj</a:t>
            </a:r>
          </a:p>
          <a:p>
            <a:r>
              <a:rPr lang="hr-HR" sz="8000" dirty="0" err="1"/>
              <a:t>Špenadl</a:t>
            </a:r>
            <a:endParaRPr lang="hr-HR" sz="8000" dirty="0"/>
          </a:p>
          <a:p>
            <a:r>
              <a:rPr lang="hr-HR" sz="8000" dirty="0"/>
              <a:t>Špotati</a:t>
            </a:r>
          </a:p>
          <a:p>
            <a:r>
              <a:rPr lang="hr-HR" sz="8000" dirty="0"/>
              <a:t>Šteker</a:t>
            </a:r>
          </a:p>
          <a:p>
            <a:r>
              <a:rPr lang="hr-HR" sz="8000" dirty="0" err="1"/>
              <a:t>Štenge</a:t>
            </a:r>
            <a:endParaRPr lang="hr-HR" sz="8000" dirty="0"/>
          </a:p>
          <a:p>
            <a:r>
              <a:rPr lang="hr-HR" sz="8000" dirty="0"/>
              <a:t>Štimung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6878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CAC542-BD92-4A63-B954-1579FADDB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D5ECF3B-3053-4FC4-99EF-0F19409FE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177371"/>
            <a:ext cx="8761412" cy="34163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8000" dirty="0"/>
              <a:t>Štruca</a:t>
            </a:r>
          </a:p>
          <a:p>
            <a:r>
              <a:rPr lang="hr-HR" sz="8000" dirty="0" err="1"/>
              <a:t>Šufnudl</a:t>
            </a:r>
            <a:endParaRPr lang="hr-HR" sz="8000" dirty="0"/>
          </a:p>
          <a:p>
            <a:r>
              <a:rPr lang="hr-HR" sz="8000" dirty="0"/>
              <a:t>Šuster</a:t>
            </a:r>
          </a:p>
          <a:p>
            <a:endParaRPr lang="hr-HR" sz="8000" dirty="0"/>
          </a:p>
          <a:p>
            <a:r>
              <a:rPr lang="hr-HR" sz="8000" dirty="0" err="1"/>
              <a:t>Tancati</a:t>
            </a:r>
            <a:endParaRPr lang="hr-HR" sz="8000" dirty="0"/>
          </a:p>
          <a:p>
            <a:r>
              <a:rPr lang="hr-HR" sz="8000" dirty="0"/>
              <a:t>Taška</a:t>
            </a:r>
          </a:p>
          <a:p>
            <a:r>
              <a:rPr lang="hr-HR" sz="8000" dirty="0"/>
              <a:t>Trabunjati</a:t>
            </a:r>
          </a:p>
          <a:p>
            <a:r>
              <a:rPr lang="hr-HR" sz="8000" dirty="0" err="1"/>
              <a:t>Traktur</a:t>
            </a:r>
            <a:endParaRPr lang="hr-HR" sz="8000" dirty="0"/>
          </a:p>
          <a:p>
            <a:r>
              <a:rPr lang="hr-HR" sz="8000" dirty="0" err="1"/>
              <a:t>Tunkati</a:t>
            </a:r>
            <a:endParaRPr lang="hr-HR" sz="8000" dirty="0"/>
          </a:p>
          <a:p>
            <a:r>
              <a:rPr lang="hr-HR" sz="8000" dirty="0" err="1"/>
              <a:t>Tutle</a:t>
            </a:r>
            <a:endParaRPr lang="hr-HR" sz="8000" dirty="0"/>
          </a:p>
          <a:p>
            <a:endParaRPr lang="hr-HR" sz="8000" dirty="0"/>
          </a:p>
          <a:p>
            <a:endParaRPr lang="hr-HR" sz="8000" dirty="0"/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43854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B54395-B5C4-42AB-8142-93836F26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32888D1-0989-4321-9C20-BEE31C74E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257271"/>
            <a:ext cx="8761412" cy="3416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dirty="0" err="1"/>
              <a:t>Ufurati</a:t>
            </a:r>
            <a:r>
              <a:rPr lang="hr-HR" dirty="0"/>
              <a:t> se</a:t>
            </a:r>
          </a:p>
          <a:p>
            <a:endParaRPr lang="hr-HR" dirty="0"/>
          </a:p>
          <a:p>
            <a:r>
              <a:rPr lang="hr-HR" dirty="0" err="1"/>
              <a:t>Valer</a:t>
            </a:r>
            <a:endParaRPr lang="hr-HR" dirty="0"/>
          </a:p>
          <a:p>
            <a:r>
              <a:rPr lang="hr-HR" dirty="0"/>
              <a:t>Vikler</a:t>
            </a:r>
          </a:p>
          <a:p>
            <a:r>
              <a:rPr lang="hr-HR" dirty="0"/>
              <a:t>Viršli</a:t>
            </a:r>
          </a:p>
          <a:p>
            <a:r>
              <a:rPr lang="hr-HR" dirty="0"/>
              <a:t>Vudren</a:t>
            </a:r>
          </a:p>
          <a:p>
            <a:r>
              <a:rPr lang="hr-HR" dirty="0" err="1"/>
              <a:t>Vunderkind</a:t>
            </a:r>
            <a:endParaRPr lang="hr-HR" dirty="0"/>
          </a:p>
          <a:p>
            <a:r>
              <a:rPr lang="hr-HR" dirty="0"/>
              <a:t>Vura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8746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00FE9B-A2A8-42CC-B9BC-5B11F383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A8EC562-57A3-4CFB-AFB3-C8D9A748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132984"/>
            <a:ext cx="8761412" cy="34163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2200" dirty="0" err="1"/>
              <a:t>Zaflekati</a:t>
            </a:r>
            <a:r>
              <a:rPr lang="hr-HR" sz="2200" dirty="0"/>
              <a:t> se</a:t>
            </a:r>
          </a:p>
          <a:p>
            <a:r>
              <a:rPr lang="hr-HR" sz="2200" dirty="0"/>
              <a:t>Zatreskati se</a:t>
            </a:r>
          </a:p>
          <a:p>
            <a:r>
              <a:rPr lang="hr-HR" sz="2200" dirty="0"/>
              <a:t>Zbigecati se</a:t>
            </a:r>
          </a:p>
          <a:p>
            <a:r>
              <a:rPr lang="hr-HR" sz="2200" dirty="0" err="1"/>
              <a:t>Zdurati</a:t>
            </a:r>
            <a:endParaRPr lang="hr-HR" sz="2200" dirty="0"/>
          </a:p>
          <a:p>
            <a:r>
              <a:rPr lang="hr-HR" sz="2200" dirty="0" err="1"/>
              <a:t>Zgibati</a:t>
            </a:r>
            <a:endParaRPr lang="hr-HR" sz="2200" dirty="0"/>
          </a:p>
          <a:p>
            <a:r>
              <a:rPr lang="hr-HR" sz="2200" dirty="0"/>
              <a:t>Zgubidan</a:t>
            </a:r>
          </a:p>
          <a:p>
            <a:r>
              <a:rPr lang="hr-HR" sz="2200" dirty="0"/>
              <a:t>Ziheraš</a:t>
            </a:r>
          </a:p>
          <a:p>
            <a:r>
              <a:rPr lang="hr-HR" sz="2200" dirty="0" err="1"/>
              <a:t>Ziherung</a:t>
            </a:r>
            <a:endParaRPr lang="hr-HR" sz="2200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57373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4A7225-1DD0-4E50-BB7E-686D541D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7ECB1A-4450-4576-93BB-4A9D8E9D1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dirty="0"/>
              <a:t>Žicati</a:t>
            </a:r>
          </a:p>
          <a:p>
            <a:r>
              <a:rPr lang="hr-HR" dirty="0" err="1"/>
              <a:t>Žlabrati</a:t>
            </a:r>
            <a:endParaRPr lang="hr-HR" dirty="0"/>
          </a:p>
          <a:p>
            <a:r>
              <a:rPr lang="hr-HR" dirty="0" err="1"/>
              <a:t>Žlempati</a:t>
            </a:r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85834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A514E2-62F8-4185-AC26-94958AD7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Budite mi svi </a:t>
            </a:r>
            <a:r>
              <a:rPr lang="hr-HR" dirty="0" err="1"/>
              <a:t>gesund</a:t>
            </a:r>
            <a:r>
              <a:rPr lang="hr-HR" dirty="0"/>
              <a:t>!</a:t>
            </a:r>
          </a:p>
        </p:txBody>
      </p:sp>
      <p:pic>
        <p:nvPicPr>
          <p:cNvPr id="5" name="Rezervirano mjesto sadržaja 4" descr="Šestinski kišobran – simbol grada Zagreba - Hrvati u Švicarskoj">
            <a:extLst>
              <a:ext uri="{FF2B5EF4-FFF2-40B4-BE49-F238E27FC236}">
                <a16:creationId xmlns:a16="http://schemas.microsoft.com/office/drawing/2014/main" id="{25C896F1-A831-4117-9CCC-0B7EA60D8DB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65" y="2229428"/>
            <a:ext cx="3024000" cy="39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lika 5" descr="Školski portal ‐ Školski portal - Sadrzaj Kartice">
            <a:extLst>
              <a:ext uri="{FF2B5EF4-FFF2-40B4-BE49-F238E27FC236}">
                <a16:creationId xmlns:a16="http://schemas.microsoft.com/office/drawing/2014/main" id="{02A7FDC0-6BB9-4852-B428-E4A778AB98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972" y="2392940"/>
            <a:ext cx="5731510" cy="429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4202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ba za sastanke za ion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Soba za sastanke za ion</Template>
  <TotalTime>246</TotalTime>
  <Words>685</Words>
  <Application>Microsoft Office PowerPoint</Application>
  <PresentationFormat>Široki zaslon</PresentationFormat>
  <Paragraphs>259</Paragraphs>
  <Slides>41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41</vt:i4>
      </vt:variant>
    </vt:vector>
  </HeadingPairs>
  <TitlesOfParts>
    <vt:vector size="46" baseType="lpstr">
      <vt:lpstr>Arial</vt:lpstr>
      <vt:lpstr>Calibri</vt:lpstr>
      <vt:lpstr>Century Gothic</vt:lpstr>
      <vt:lpstr>Wingdings 3</vt:lpstr>
      <vt:lpstr>Soba za sastanke za ion</vt:lpstr>
      <vt:lpstr>Zagreb, tak imam te rad 5.a (2025./2026.)</vt:lpstr>
      <vt:lpstr>PowerPoint prezentacija</vt:lpstr>
      <vt:lpstr>Ishodi</vt:lpstr>
      <vt:lpstr>PowerPoint prezentacija</vt:lpstr>
      <vt:lpstr>PowerPoint prezentacija</vt:lpstr>
      <vt:lpstr>PJESME O ZAGREBU</vt:lpstr>
      <vt:lpstr>Kvizovi</vt:lpstr>
      <vt:lpstr>Jelačićev trg krajem 60-tih godina</vt:lpstr>
      <vt:lpstr>Zagreb (šetnja Lenucijevom potkovom i posjet Školskom muzeju, veljača 2026.)</vt:lpstr>
      <vt:lpstr>PowerPoint prezentacija</vt:lpstr>
      <vt:lpstr>Školski muzej i izložba igračaka Bilo jednom…hrvatske tvornice igračaka u 20. stoljeću </vt:lpstr>
      <vt:lpstr>PowerPoint prezentacija</vt:lpstr>
      <vt:lpstr>A onda igra na Strossmayerovom trgu</vt:lpstr>
      <vt:lpstr>PowerPoint prezentacija</vt:lpstr>
      <vt:lpstr>PowerPoint prezentacija</vt:lpstr>
      <vt:lpstr>PowerPoint prezentacija</vt:lpstr>
      <vt:lpstr>hhh</vt:lpstr>
      <vt:lpstr>Purgerski rječnik</vt:lpstr>
      <vt:lpstr>PowerPoint prezentacija</vt:lpstr>
      <vt:lpstr>Pronađite značenja ovih riječi u Purgerskom rječniku i zapišite njihova značenja.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Budite mi svi gesund!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Zagreb tak imam te rad, 5.a (2025./2026.)</dc:title>
  <dc:creator>Gordana Zatezalo</dc:creator>
  <cp:lastModifiedBy>Gordana Zatezalo</cp:lastModifiedBy>
  <cp:revision>33</cp:revision>
  <dcterms:created xsi:type="dcterms:W3CDTF">2026-08-22T06:43:02Z</dcterms:created>
  <dcterms:modified xsi:type="dcterms:W3CDTF">2026-09-14T14:59:29Z</dcterms:modified>
</cp:coreProperties>
</file>