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C0F3C2-523F-4F05-BC44-F552F60736E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D5E0F4D-C656-4DC9-8839-AE05594BDB47}">
      <dgm:prSet/>
      <dgm:spPr/>
      <dgm:t>
        <a:bodyPr/>
        <a:lstStyle/>
        <a:p>
          <a:r>
            <a:rPr lang="hr-HR"/>
            <a:t>Podizanje ekološke svijesti</a:t>
          </a:r>
          <a:endParaRPr lang="en-US"/>
        </a:p>
      </dgm:t>
    </dgm:pt>
    <dgm:pt modelId="{9EEC4927-AD3D-4DFE-8050-455A4B4AF6A5}" type="parTrans" cxnId="{FCA5BDE7-B499-4EBC-B5C2-4826F30DED8C}">
      <dgm:prSet/>
      <dgm:spPr/>
      <dgm:t>
        <a:bodyPr/>
        <a:lstStyle/>
        <a:p>
          <a:endParaRPr lang="en-US"/>
        </a:p>
      </dgm:t>
    </dgm:pt>
    <dgm:pt modelId="{F28064F7-BCCA-4062-B381-9637471BB200}" type="sibTrans" cxnId="{FCA5BDE7-B499-4EBC-B5C2-4826F30DED8C}">
      <dgm:prSet/>
      <dgm:spPr/>
      <dgm:t>
        <a:bodyPr/>
        <a:lstStyle/>
        <a:p>
          <a:endParaRPr lang="en-US"/>
        </a:p>
      </dgm:t>
    </dgm:pt>
    <dgm:pt modelId="{7BC4CB2F-47E3-4422-BFA3-757983188B34}">
      <dgm:prSet/>
      <dgm:spPr/>
      <dgm:t>
        <a:bodyPr/>
        <a:lstStyle/>
        <a:p>
          <a:r>
            <a:rPr lang="hr-HR"/>
            <a:t>Zaštita prirode </a:t>
          </a:r>
          <a:endParaRPr lang="en-US"/>
        </a:p>
      </dgm:t>
    </dgm:pt>
    <dgm:pt modelId="{2E399540-046D-40D5-A083-178979C67AD7}" type="parTrans" cxnId="{7D01CDFE-0651-4EC9-A1C5-C06D32E87616}">
      <dgm:prSet/>
      <dgm:spPr/>
      <dgm:t>
        <a:bodyPr/>
        <a:lstStyle/>
        <a:p>
          <a:endParaRPr lang="en-US"/>
        </a:p>
      </dgm:t>
    </dgm:pt>
    <dgm:pt modelId="{CF9CB36B-D4D9-4EB3-92CE-58220AEC1862}" type="sibTrans" cxnId="{7D01CDFE-0651-4EC9-A1C5-C06D32E87616}">
      <dgm:prSet/>
      <dgm:spPr/>
      <dgm:t>
        <a:bodyPr/>
        <a:lstStyle/>
        <a:p>
          <a:endParaRPr lang="en-US"/>
        </a:p>
      </dgm:t>
    </dgm:pt>
    <dgm:pt modelId="{6B11CC84-1E38-4F2E-83A8-CF721E6FE3B2}">
      <dgm:prSet/>
      <dgm:spPr/>
      <dgm:t>
        <a:bodyPr/>
        <a:lstStyle/>
        <a:p>
          <a:r>
            <a:rPr lang="hr-HR"/>
            <a:t>Razvijanje svijesti o recikliranju</a:t>
          </a:r>
          <a:endParaRPr lang="en-US"/>
        </a:p>
      </dgm:t>
    </dgm:pt>
    <dgm:pt modelId="{F7E7EB53-7BBD-424A-BF2B-8928B7814637}" type="parTrans" cxnId="{900D9273-DD1C-4E12-914A-3531C6EAB837}">
      <dgm:prSet/>
      <dgm:spPr/>
      <dgm:t>
        <a:bodyPr/>
        <a:lstStyle/>
        <a:p>
          <a:endParaRPr lang="en-US"/>
        </a:p>
      </dgm:t>
    </dgm:pt>
    <dgm:pt modelId="{C98BFB65-76BE-48DE-884A-31E88468F9D4}" type="sibTrans" cxnId="{900D9273-DD1C-4E12-914A-3531C6EAB837}">
      <dgm:prSet/>
      <dgm:spPr/>
      <dgm:t>
        <a:bodyPr/>
        <a:lstStyle/>
        <a:p>
          <a:endParaRPr lang="en-US"/>
        </a:p>
      </dgm:t>
    </dgm:pt>
    <dgm:pt modelId="{BAC35424-88F1-43A8-A645-039F0F11202E}">
      <dgm:prSet/>
      <dgm:spPr/>
      <dgm:t>
        <a:bodyPr/>
        <a:lstStyle/>
        <a:p>
          <a:r>
            <a:rPr lang="hr-HR"/>
            <a:t>Štednja vode i struje</a:t>
          </a:r>
          <a:endParaRPr lang="en-US"/>
        </a:p>
      </dgm:t>
    </dgm:pt>
    <dgm:pt modelId="{4C50FEDC-CD25-4615-8BB9-BA59299A99AD}" type="parTrans" cxnId="{2B04548B-2C1C-439E-A63B-EF237EBEB0C0}">
      <dgm:prSet/>
      <dgm:spPr/>
      <dgm:t>
        <a:bodyPr/>
        <a:lstStyle/>
        <a:p>
          <a:endParaRPr lang="en-US"/>
        </a:p>
      </dgm:t>
    </dgm:pt>
    <dgm:pt modelId="{DC082069-BEB2-4CE1-9230-2652D1DD8616}" type="sibTrans" cxnId="{2B04548B-2C1C-439E-A63B-EF237EBEB0C0}">
      <dgm:prSet/>
      <dgm:spPr/>
      <dgm:t>
        <a:bodyPr/>
        <a:lstStyle/>
        <a:p>
          <a:endParaRPr lang="en-US"/>
        </a:p>
      </dgm:t>
    </dgm:pt>
    <dgm:pt modelId="{52DC1361-5EB1-4039-8152-486C8E8FFEB1}">
      <dgm:prSet/>
      <dgm:spPr/>
      <dgm:t>
        <a:bodyPr/>
        <a:lstStyle/>
        <a:p>
          <a:r>
            <a:rPr lang="hr-HR"/>
            <a:t>Zdravije okruženje</a:t>
          </a:r>
          <a:endParaRPr lang="en-US"/>
        </a:p>
      </dgm:t>
    </dgm:pt>
    <dgm:pt modelId="{18939181-E52A-42BD-85E7-197D5B8FD082}" type="parTrans" cxnId="{923CF5E7-B0CE-4388-ADF5-9288F554225B}">
      <dgm:prSet/>
      <dgm:spPr/>
      <dgm:t>
        <a:bodyPr/>
        <a:lstStyle/>
        <a:p>
          <a:endParaRPr lang="en-US"/>
        </a:p>
      </dgm:t>
    </dgm:pt>
    <dgm:pt modelId="{5E8F3FEB-3636-481D-8CBF-D1B6BD82907A}" type="sibTrans" cxnId="{923CF5E7-B0CE-4388-ADF5-9288F554225B}">
      <dgm:prSet/>
      <dgm:spPr/>
      <dgm:t>
        <a:bodyPr/>
        <a:lstStyle/>
        <a:p>
          <a:endParaRPr lang="en-US"/>
        </a:p>
      </dgm:t>
    </dgm:pt>
    <dgm:pt modelId="{98844086-449C-4AF2-9B57-FE0D4E71EEB7}">
      <dgm:prSet/>
      <dgm:spPr/>
      <dgm:t>
        <a:bodyPr/>
        <a:lstStyle/>
        <a:p>
          <a:r>
            <a:rPr lang="hr-HR"/>
            <a:t>Odgovornost prema planetu</a:t>
          </a:r>
          <a:endParaRPr lang="en-US"/>
        </a:p>
      </dgm:t>
    </dgm:pt>
    <dgm:pt modelId="{B397FEB6-90F9-4FFA-A1C0-26EEAB34AC26}" type="parTrans" cxnId="{FCBA794D-1A7A-41F2-A57C-F063172F97F9}">
      <dgm:prSet/>
      <dgm:spPr/>
      <dgm:t>
        <a:bodyPr/>
        <a:lstStyle/>
        <a:p>
          <a:endParaRPr lang="en-US"/>
        </a:p>
      </dgm:t>
    </dgm:pt>
    <dgm:pt modelId="{DD49E98F-FBB7-43C7-9948-E5E9E5E91962}" type="sibTrans" cxnId="{FCBA794D-1A7A-41F2-A57C-F063172F97F9}">
      <dgm:prSet/>
      <dgm:spPr/>
      <dgm:t>
        <a:bodyPr/>
        <a:lstStyle/>
        <a:p>
          <a:endParaRPr lang="en-US"/>
        </a:p>
      </dgm:t>
    </dgm:pt>
    <dgm:pt modelId="{4E11CCE8-1521-455B-A0B3-CEB4BC5F6A54}">
      <dgm:prSet/>
      <dgm:spPr/>
      <dgm:t>
        <a:bodyPr/>
        <a:lstStyle/>
        <a:p>
          <a:r>
            <a:rPr lang="hr-HR"/>
            <a:t>Suradnja s lokalnom zajednicom</a:t>
          </a:r>
          <a:endParaRPr lang="en-US"/>
        </a:p>
      </dgm:t>
    </dgm:pt>
    <dgm:pt modelId="{F0BDE96C-77C0-4D35-98D5-961C87D3B22E}" type="parTrans" cxnId="{7E5D16B2-85A2-4331-B71D-1F10E8F8EACC}">
      <dgm:prSet/>
      <dgm:spPr/>
      <dgm:t>
        <a:bodyPr/>
        <a:lstStyle/>
        <a:p>
          <a:endParaRPr lang="en-US"/>
        </a:p>
      </dgm:t>
    </dgm:pt>
    <dgm:pt modelId="{30CB79B9-AB06-47BA-9CB3-381CDA4C1951}" type="sibTrans" cxnId="{7E5D16B2-85A2-4331-B71D-1F10E8F8EACC}">
      <dgm:prSet/>
      <dgm:spPr/>
      <dgm:t>
        <a:bodyPr/>
        <a:lstStyle/>
        <a:p>
          <a:endParaRPr lang="en-US"/>
        </a:p>
      </dgm:t>
    </dgm:pt>
    <dgm:pt modelId="{8EA0480C-0948-435A-B919-8F894A4997D5}" type="pres">
      <dgm:prSet presAssocID="{49C0F3C2-523F-4F05-BC44-F552F60736ED}" presName="Name0" presStyleCnt="0">
        <dgm:presLayoutVars>
          <dgm:dir/>
          <dgm:resizeHandles val="exact"/>
        </dgm:presLayoutVars>
      </dgm:prSet>
      <dgm:spPr/>
    </dgm:pt>
    <dgm:pt modelId="{5D1B4639-CCEE-455F-BBA9-2D5067C73109}" type="pres">
      <dgm:prSet presAssocID="{49C0F3C2-523F-4F05-BC44-F552F60736ED}" presName="cycle" presStyleCnt="0"/>
      <dgm:spPr/>
    </dgm:pt>
    <dgm:pt modelId="{373D316F-29E9-45BB-97B5-779CBD918ED0}" type="pres">
      <dgm:prSet presAssocID="{5D5E0F4D-C656-4DC9-8839-AE05594BDB47}" presName="nodeFirstNode" presStyleLbl="node1" presStyleIdx="0" presStyleCnt="7">
        <dgm:presLayoutVars>
          <dgm:bulletEnabled val="1"/>
        </dgm:presLayoutVars>
      </dgm:prSet>
      <dgm:spPr/>
    </dgm:pt>
    <dgm:pt modelId="{51B04A8A-0B92-46B6-98EB-9313C46E474A}" type="pres">
      <dgm:prSet presAssocID="{F28064F7-BCCA-4062-B381-9637471BB200}" presName="sibTransFirstNode" presStyleLbl="bgShp" presStyleIdx="0" presStyleCnt="1"/>
      <dgm:spPr/>
    </dgm:pt>
    <dgm:pt modelId="{4BFB8C23-0DE9-43D6-B3ED-F705F36B3850}" type="pres">
      <dgm:prSet presAssocID="{7BC4CB2F-47E3-4422-BFA3-757983188B34}" presName="nodeFollowingNodes" presStyleLbl="node1" presStyleIdx="1" presStyleCnt="7">
        <dgm:presLayoutVars>
          <dgm:bulletEnabled val="1"/>
        </dgm:presLayoutVars>
      </dgm:prSet>
      <dgm:spPr/>
    </dgm:pt>
    <dgm:pt modelId="{BA112390-CF06-4078-BB18-2B9D0F677A00}" type="pres">
      <dgm:prSet presAssocID="{6B11CC84-1E38-4F2E-83A8-CF721E6FE3B2}" presName="nodeFollowingNodes" presStyleLbl="node1" presStyleIdx="2" presStyleCnt="7">
        <dgm:presLayoutVars>
          <dgm:bulletEnabled val="1"/>
        </dgm:presLayoutVars>
      </dgm:prSet>
      <dgm:spPr/>
    </dgm:pt>
    <dgm:pt modelId="{53E497F2-B155-4123-AF64-F97ABBA7762A}" type="pres">
      <dgm:prSet presAssocID="{BAC35424-88F1-43A8-A645-039F0F11202E}" presName="nodeFollowingNodes" presStyleLbl="node1" presStyleIdx="3" presStyleCnt="7">
        <dgm:presLayoutVars>
          <dgm:bulletEnabled val="1"/>
        </dgm:presLayoutVars>
      </dgm:prSet>
      <dgm:spPr/>
    </dgm:pt>
    <dgm:pt modelId="{E57872EB-C1A3-4B76-BCCD-2A6B9887CD46}" type="pres">
      <dgm:prSet presAssocID="{52DC1361-5EB1-4039-8152-486C8E8FFEB1}" presName="nodeFollowingNodes" presStyleLbl="node1" presStyleIdx="4" presStyleCnt="7">
        <dgm:presLayoutVars>
          <dgm:bulletEnabled val="1"/>
        </dgm:presLayoutVars>
      </dgm:prSet>
      <dgm:spPr/>
    </dgm:pt>
    <dgm:pt modelId="{9BFBA70A-8421-440F-8C1B-FBC35E906A25}" type="pres">
      <dgm:prSet presAssocID="{98844086-449C-4AF2-9B57-FE0D4E71EEB7}" presName="nodeFollowingNodes" presStyleLbl="node1" presStyleIdx="5" presStyleCnt="7">
        <dgm:presLayoutVars>
          <dgm:bulletEnabled val="1"/>
        </dgm:presLayoutVars>
      </dgm:prSet>
      <dgm:spPr/>
    </dgm:pt>
    <dgm:pt modelId="{60A0E26F-2F25-4AF7-AC3C-949D4DE0CED0}" type="pres">
      <dgm:prSet presAssocID="{4E11CCE8-1521-455B-A0B3-CEB4BC5F6A54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15B2AC01-E2E3-4F40-AF14-87CE04707F31}" type="presOf" srcId="{5D5E0F4D-C656-4DC9-8839-AE05594BDB47}" destId="{373D316F-29E9-45BB-97B5-779CBD918ED0}" srcOrd="0" destOrd="0" presId="urn:microsoft.com/office/officeart/2005/8/layout/cycle3"/>
    <dgm:cxn modelId="{61B4DC3F-5500-4B60-A334-651946ABB3E9}" type="presOf" srcId="{49C0F3C2-523F-4F05-BC44-F552F60736ED}" destId="{8EA0480C-0948-435A-B919-8F894A4997D5}" srcOrd="0" destOrd="0" presId="urn:microsoft.com/office/officeart/2005/8/layout/cycle3"/>
    <dgm:cxn modelId="{FCBA794D-1A7A-41F2-A57C-F063172F97F9}" srcId="{49C0F3C2-523F-4F05-BC44-F552F60736ED}" destId="{98844086-449C-4AF2-9B57-FE0D4E71EEB7}" srcOrd="5" destOrd="0" parTransId="{B397FEB6-90F9-4FFA-A1C0-26EEAB34AC26}" sibTransId="{DD49E98F-FBB7-43C7-9948-E5E9E5E91962}"/>
    <dgm:cxn modelId="{D79EE771-6556-4C0A-A82D-D89E9CCC8D44}" type="presOf" srcId="{98844086-449C-4AF2-9B57-FE0D4E71EEB7}" destId="{9BFBA70A-8421-440F-8C1B-FBC35E906A25}" srcOrd="0" destOrd="0" presId="urn:microsoft.com/office/officeart/2005/8/layout/cycle3"/>
    <dgm:cxn modelId="{900D9273-DD1C-4E12-914A-3531C6EAB837}" srcId="{49C0F3C2-523F-4F05-BC44-F552F60736ED}" destId="{6B11CC84-1E38-4F2E-83A8-CF721E6FE3B2}" srcOrd="2" destOrd="0" parTransId="{F7E7EB53-7BBD-424A-BF2B-8928B7814637}" sibTransId="{C98BFB65-76BE-48DE-884A-31E88468F9D4}"/>
    <dgm:cxn modelId="{2B04548B-2C1C-439E-A63B-EF237EBEB0C0}" srcId="{49C0F3C2-523F-4F05-BC44-F552F60736ED}" destId="{BAC35424-88F1-43A8-A645-039F0F11202E}" srcOrd="3" destOrd="0" parTransId="{4C50FEDC-CD25-4615-8BB9-BA59299A99AD}" sibTransId="{DC082069-BEB2-4CE1-9230-2652D1DD8616}"/>
    <dgm:cxn modelId="{E9F43A9F-1C52-439C-B60F-0E7DE3F1CE1E}" type="presOf" srcId="{F28064F7-BCCA-4062-B381-9637471BB200}" destId="{51B04A8A-0B92-46B6-98EB-9313C46E474A}" srcOrd="0" destOrd="0" presId="urn:microsoft.com/office/officeart/2005/8/layout/cycle3"/>
    <dgm:cxn modelId="{16722AAD-444D-4C53-87AB-2C9B4E99A589}" type="presOf" srcId="{BAC35424-88F1-43A8-A645-039F0F11202E}" destId="{53E497F2-B155-4123-AF64-F97ABBA7762A}" srcOrd="0" destOrd="0" presId="urn:microsoft.com/office/officeart/2005/8/layout/cycle3"/>
    <dgm:cxn modelId="{243102B0-CFE3-40C2-91E2-CCD53E088A1D}" type="presOf" srcId="{7BC4CB2F-47E3-4422-BFA3-757983188B34}" destId="{4BFB8C23-0DE9-43D6-B3ED-F705F36B3850}" srcOrd="0" destOrd="0" presId="urn:microsoft.com/office/officeart/2005/8/layout/cycle3"/>
    <dgm:cxn modelId="{7E5D16B2-85A2-4331-B71D-1F10E8F8EACC}" srcId="{49C0F3C2-523F-4F05-BC44-F552F60736ED}" destId="{4E11CCE8-1521-455B-A0B3-CEB4BC5F6A54}" srcOrd="6" destOrd="0" parTransId="{F0BDE96C-77C0-4D35-98D5-961C87D3B22E}" sibTransId="{30CB79B9-AB06-47BA-9CB3-381CDA4C1951}"/>
    <dgm:cxn modelId="{7C8C71B4-57A0-4643-935B-086471F70D31}" type="presOf" srcId="{52DC1361-5EB1-4039-8152-486C8E8FFEB1}" destId="{E57872EB-C1A3-4B76-BCCD-2A6B9887CD46}" srcOrd="0" destOrd="0" presId="urn:microsoft.com/office/officeart/2005/8/layout/cycle3"/>
    <dgm:cxn modelId="{767853C1-1545-4875-8D0E-EAB0CECD769B}" type="presOf" srcId="{6B11CC84-1E38-4F2E-83A8-CF721E6FE3B2}" destId="{BA112390-CF06-4078-BB18-2B9D0F677A00}" srcOrd="0" destOrd="0" presId="urn:microsoft.com/office/officeart/2005/8/layout/cycle3"/>
    <dgm:cxn modelId="{B476A3CF-D7FE-47C4-9B91-91FF4387FDFD}" type="presOf" srcId="{4E11CCE8-1521-455B-A0B3-CEB4BC5F6A54}" destId="{60A0E26F-2F25-4AF7-AC3C-949D4DE0CED0}" srcOrd="0" destOrd="0" presId="urn:microsoft.com/office/officeart/2005/8/layout/cycle3"/>
    <dgm:cxn modelId="{FCA5BDE7-B499-4EBC-B5C2-4826F30DED8C}" srcId="{49C0F3C2-523F-4F05-BC44-F552F60736ED}" destId="{5D5E0F4D-C656-4DC9-8839-AE05594BDB47}" srcOrd="0" destOrd="0" parTransId="{9EEC4927-AD3D-4DFE-8050-455A4B4AF6A5}" sibTransId="{F28064F7-BCCA-4062-B381-9637471BB200}"/>
    <dgm:cxn modelId="{923CF5E7-B0CE-4388-ADF5-9288F554225B}" srcId="{49C0F3C2-523F-4F05-BC44-F552F60736ED}" destId="{52DC1361-5EB1-4039-8152-486C8E8FFEB1}" srcOrd="4" destOrd="0" parTransId="{18939181-E52A-42BD-85E7-197D5B8FD082}" sibTransId="{5E8F3FEB-3636-481D-8CBF-D1B6BD82907A}"/>
    <dgm:cxn modelId="{7D01CDFE-0651-4EC9-A1C5-C06D32E87616}" srcId="{49C0F3C2-523F-4F05-BC44-F552F60736ED}" destId="{7BC4CB2F-47E3-4422-BFA3-757983188B34}" srcOrd="1" destOrd="0" parTransId="{2E399540-046D-40D5-A083-178979C67AD7}" sibTransId="{CF9CB36B-D4D9-4EB3-92CE-58220AEC1862}"/>
    <dgm:cxn modelId="{73290A33-5730-498C-84C7-6B2AB80E1112}" type="presParOf" srcId="{8EA0480C-0948-435A-B919-8F894A4997D5}" destId="{5D1B4639-CCEE-455F-BBA9-2D5067C73109}" srcOrd="0" destOrd="0" presId="urn:microsoft.com/office/officeart/2005/8/layout/cycle3"/>
    <dgm:cxn modelId="{93998C53-022B-4360-AE80-3D023915D6B8}" type="presParOf" srcId="{5D1B4639-CCEE-455F-BBA9-2D5067C73109}" destId="{373D316F-29E9-45BB-97B5-779CBD918ED0}" srcOrd="0" destOrd="0" presId="urn:microsoft.com/office/officeart/2005/8/layout/cycle3"/>
    <dgm:cxn modelId="{BD9B890B-BA08-497D-B574-1ABF5E1DC276}" type="presParOf" srcId="{5D1B4639-CCEE-455F-BBA9-2D5067C73109}" destId="{51B04A8A-0B92-46B6-98EB-9313C46E474A}" srcOrd="1" destOrd="0" presId="urn:microsoft.com/office/officeart/2005/8/layout/cycle3"/>
    <dgm:cxn modelId="{E43DE530-F4E5-41D9-BB0D-26601E61ADF5}" type="presParOf" srcId="{5D1B4639-CCEE-455F-BBA9-2D5067C73109}" destId="{4BFB8C23-0DE9-43D6-B3ED-F705F36B3850}" srcOrd="2" destOrd="0" presId="urn:microsoft.com/office/officeart/2005/8/layout/cycle3"/>
    <dgm:cxn modelId="{9DC6148F-DA6B-4711-879E-15A07B8D6F0F}" type="presParOf" srcId="{5D1B4639-CCEE-455F-BBA9-2D5067C73109}" destId="{BA112390-CF06-4078-BB18-2B9D0F677A00}" srcOrd="3" destOrd="0" presId="urn:microsoft.com/office/officeart/2005/8/layout/cycle3"/>
    <dgm:cxn modelId="{4298AD36-A514-41FA-A1E9-715886D4F622}" type="presParOf" srcId="{5D1B4639-CCEE-455F-BBA9-2D5067C73109}" destId="{53E497F2-B155-4123-AF64-F97ABBA7762A}" srcOrd="4" destOrd="0" presId="urn:microsoft.com/office/officeart/2005/8/layout/cycle3"/>
    <dgm:cxn modelId="{23177B61-6DA7-4E7C-A357-C7C7FE75D45C}" type="presParOf" srcId="{5D1B4639-CCEE-455F-BBA9-2D5067C73109}" destId="{E57872EB-C1A3-4B76-BCCD-2A6B9887CD46}" srcOrd="5" destOrd="0" presId="urn:microsoft.com/office/officeart/2005/8/layout/cycle3"/>
    <dgm:cxn modelId="{44BEF16E-B859-4597-8BE1-4290EDA8219F}" type="presParOf" srcId="{5D1B4639-CCEE-455F-BBA9-2D5067C73109}" destId="{9BFBA70A-8421-440F-8C1B-FBC35E906A25}" srcOrd="6" destOrd="0" presId="urn:microsoft.com/office/officeart/2005/8/layout/cycle3"/>
    <dgm:cxn modelId="{D13C2A5B-5D7B-4427-9515-CB9CCD9A3355}" type="presParOf" srcId="{5D1B4639-CCEE-455F-BBA9-2D5067C73109}" destId="{60A0E26F-2F25-4AF7-AC3C-949D4DE0CED0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04A8A-0B92-46B6-98EB-9313C46E474A}">
      <dsp:nvSpPr>
        <dsp:cNvPr id="0" name=""/>
        <dsp:cNvSpPr/>
      </dsp:nvSpPr>
      <dsp:spPr>
        <a:xfrm>
          <a:off x="1037928" y="-34353"/>
          <a:ext cx="5413078" cy="5413078"/>
        </a:xfrm>
        <a:prstGeom prst="circularArrow">
          <a:avLst>
            <a:gd name="adj1" fmla="val 5544"/>
            <a:gd name="adj2" fmla="val 330680"/>
            <a:gd name="adj3" fmla="val 14509241"/>
            <a:gd name="adj4" fmla="val 16953971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D316F-29E9-45BB-97B5-779CBD918ED0}">
      <dsp:nvSpPr>
        <dsp:cNvPr id="0" name=""/>
        <dsp:cNvSpPr/>
      </dsp:nvSpPr>
      <dsp:spPr>
        <a:xfrm>
          <a:off x="2897940" y="2442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Podizanje ekološke svijesti</a:t>
          </a:r>
          <a:endParaRPr lang="en-US" sz="1500" kern="1200"/>
        </a:p>
      </dsp:txBody>
      <dsp:txXfrm>
        <a:off x="2939264" y="43766"/>
        <a:ext cx="1610407" cy="763879"/>
      </dsp:txXfrm>
    </dsp:sp>
    <dsp:sp modelId="{4BFB8C23-0DE9-43D6-B3ED-F705F36B3850}">
      <dsp:nvSpPr>
        <dsp:cNvPr id="0" name=""/>
        <dsp:cNvSpPr/>
      </dsp:nvSpPr>
      <dsp:spPr>
        <a:xfrm>
          <a:off x="4702680" y="871559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Zaštita prirode </a:t>
          </a:r>
          <a:endParaRPr lang="en-US" sz="1500" kern="1200"/>
        </a:p>
      </dsp:txBody>
      <dsp:txXfrm>
        <a:off x="4744004" y="912883"/>
        <a:ext cx="1610407" cy="763879"/>
      </dsp:txXfrm>
    </dsp:sp>
    <dsp:sp modelId="{BA112390-CF06-4078-BB18-2B9D0F677A00}">
      <dsp:nvSpPr>
        <dsp:cNvPr id="0" name=""/>
        <dsp:cNvSpPr/>
      </dsp:nvSpPr>
      <dsp:spPr>
        <a:xfrm>
          <a:off x="5148414" y="2824447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Razvijanje svijesti o recikliranju</a:t>
          </a:r>
          <a:endParaRPr lang="en-US" sz="1500" kern="1200"/>
        </a:p>
      </dsp:txBody>
      <dsp:txXfrm>
        <a:off x="5189738" y="2865771"/>
        <a:ext cx="1610407" cy="763879"/>
      </dsp:txXfrm>
    </dsp:sp>
    <dsp:sp modelId="{53E497F2-B155-4123-AF64-F97ABBA7762A}">
      <dsp:nvSpPr>
        <dsp:cNvPr id="0" name=""/>
        <dsp:cNvSpPr/>
      </dsp:nvSpPr>
      <dsp:spPr>
        <a:xfrm>
          <a:off x="3899495" y="4390541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Štednja vode i struje</a:t>
          </a:r>
          <a:endParaRPr lang="en-US" sz="1500" kern="1200"/>
        </a:p>
      </dsp:txBody>
      <dsp:txXfrm>
        <a:off x="3940819" y="4431865"/>
        <a:ext cx="1610407" cy="763879"/>
      </dsp:txXfrm>
    </dsp:sp>
    <dsp:sp modelId="{E57872EB-C1A3-4B76-BCCD-2A6B9887CD46}">
      <dsp:nvSpPr>
        <dsp:cNvPr id="0" name=""/>
        <dsp:cNvSpPr/>
      </dsp:nvSpPr>
      <dsp:spPr>
        <a:xfrm>
          <a:off x="1896385" y="4390541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Zdravije okruženje</a:t>
          </a:r>
          <a:endParaRPr lang="en-US" sz="1500" kern="1200"/>
        </a:p>
      </dsp:txBody>
      <dsp:txXfrm>
        <a:off x="1937709" y="4431865"/>
        <a:ext cx="1610407" cy="763879"/>
      </dsp:txXfrm>
    </dsp:sp>
    <dsp:sp modelId="{9BFBA70A-8421-440F-8C1B-FBC35E906A25}">
      <dsp:nvSpPr>
        <dsp:cNvPr id="0" name=""/>
        <dsp:cNvSpPr/>
      </dsp:nvSpPr>
      <dsp:spPr>
        <a:xfrm>
          <a:off x="647466" y="2824447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Odgovornost prema planetu</a:t>
          </a:r>
          <a:endParaRPr lang="en-US" sz="1500" kern="1200"/>
        </a:p>
      </dsp:txBody>
      <dsp:txXfrm>
        <a:off x="688790" y="2865771"/>
        <a:ext cx="1610407" cy="763879"/>
      </dsp:txXfrm>
    </dsp:sp>
    <dsp:sp modelId="{60A0E26F-2F25-4AF7-AC3C-949D4DE0CED0}">
      <dsp:nvSpPr>
        <dsp:cNvPr id="0" name=""/>
        <dsp:cNvSpPr/>
      </dsp:nvSpPr>
      <dsp:spPr>
        <a:xfrm>
          <a:off x="1093200" y="871559"/>
          <a:ext cx="1693055" cy="846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Suradnja s lokalnom zajednicom</a:t>
          </a:r>
          <a:endParaRPr lang="en-US" sz="1500" kern="1200"/>
        </a:p>
      </dsp:txBody>
      <dsp:txXfrm>
        <a:off x="1134524" y="912883"/>
        <a:ext cx="1610407" cy="763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9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9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9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2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1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4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C04781-EFC4-4236-94F5-EA1DF283B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846" y="978407"/>
            <a:ext cx="4358503" cy="313794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700"/>
              <a:t>ZELENA ŠKOLA ZA ODRŽIVU BUDUĆNOST</a:t>
            </a:r>
            <a:br>
              <a:rPr lang="hr-HR" sz="4700"/>
            </a:br>
            <a:endParaRPr lang="hr-HR" sz="47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56238B-F18A-4B40-B879-0AEE0FBA0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344" y="4469641"/>
            <a:ext cx="4358503" cy="1376976"/>
          </a:xfrm>
        </p:spPr>
        <p:txBody>
          <a:bodyPr anchor="b">
            <a:normAutofit/>
          </a:bodyPr>
          <a:lstStyle/>
          <a:p>
            <a:endParaRPr lang="hr-HR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D00226AE-D604-5C18-DCC2-9494BA2E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97" r="13933" b="-1"/>
          <a:stretch/>
        </p:blipFill>
        <p:spPr>
          <a:xfrm>
            <a:off x="535521" y="508090"/>
            <a:ext cx="6323740" cy="574537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7912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5944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F55C6AC-637F-4A25-8271-169FF966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5303520"/>
            <a:ext cx="7737857" cy="1062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Uz pomoć naših profesora igradili smo i plastenik…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soba, obuća, trava&#10;&#10;Opis je automatski generiran">
            <a:extLst>
              <a:ext uri="{FF2B5EF4-FFF2-40B4-BE49-F238E27FC236}">
                <a16:creationId xmlns:a16="http://schemas.microsoft.com/office/drawing/2014/main" id="{3FF3F730-2754-4D0C-9FE1-DF2B785DC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r="-2" b="28323"/>
          <a:stretch/>
        </p:blipFill>
        <p:spPr>
          <a:xfrm>
            <a:off x="517869" y="970929"/>
            <a:ext cx="3547872" cy="4096268"/>
          </a:xfrm>
          <a:prstGeom prst="rect">
            <a:avLst/>
          </a:prstGeom>
        </p:spPr>
      </p:pic>
      <p:pic>
        <p:nvPicPr>
          <p:cNvPr id="9" name="Slika 8" descr="Slika na kojoj se prikazuje odijevanje, osoba, obuća, vanjski&#10;&#10;Opis je automatski generiran">
            <a:extLst>
              <a:ext uri="{FF2B5EF4-FFF2-40B4-BE49-F238E27FC236}">
                <a16:creationId xmlns:a16="http://schemas.microsoft.com/office/drawing/2014/main" id="{9C32EFA8-6F14-4E60-87E2-15522CDBD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054"/>
          <a:stretch/>
        </p:blipFill>
        <p:spPr>
          <a:xfrm>
            <a:off x="4320540" y="970929"/>
            <a:ext cx="3547872" cy="4096268"/>
          </a:xfrm>
          <a:prstGeom prst="rect">
            <a:avLst/>
          </a:prstGeom>
        </p:spPr>
      </p:pic>
      <p:pic>
        <p:nvPicPr>
          <p:cNvPr id="5" name="Rezervirano mjesto sadržaja 4" descr="Slika na kojoj se prikazuje osoba, odijevanje, vanjski, obuća&#10;&#10;Opis je automatski generiran">
            <a:extLst>
              <a:ext uri="{FF2B5EF4-FFF2-40B4-BE49-F238E27FC236}">
                <a16:creationId xmlns:a16="http://schemas.microsoft.com/office/drawing/2014/main" id="{3BBAD060-0229-498A-BF8C-A772DE3CA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35402" b="2"/>
          <a:stretch/>
        </p:blipFill>
        <p:spPr>
          <a:xfrm>
            <a:off x="8123211" y="970929"/>
            <a:ext cx="3547872" cy="4096268"/>
          </a:xfrm>
          <a:prstGeom prst="rect">
            <a:avLst/>
          </a:prstGeom>
        </p:spPr>
      </p:pic>
      <p:pic>
        <p:nvPicPr>
          <p:cNvPr id="11" name="Slika 10" descr="Slika na kojoj se prikazuje vanjski, tlo, biljka, trava&#10;&#10;Opis je automatski generiran">
            <a:extLst>
              <a:ext uri="{FF2B5EF4-FFF2-40B4-BE49-F238E27FC236}">
                <a16:creationId xmlns:a16="http://schemas.microsoft.com/office/drawing/2014/main" id="{E983F90B-F41E-4631-BA2A-7F7A97EFF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lika 12" descr="Slika na kojoj se prikazuje biljka, vanjski, kompost, sobna biljka&#10;&#10;Opis je automatski generiran">
            <a:extLst>
              <a:ext uri="{FF2B5EF4-FFF2-40B4-BE49-F238E27FC236}">
                <a16:creationId xmlns:a16="http://schemas.microsoft.com/office/drawing/2014/main" id="{1C89EE65-9AB0-43EC-8DE3-1F1CEFB23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zervirano mjesto sadržaja 4" descr="Slika na kojoj se prikazuje vanjski, tlo, biljka, trava&#10;&#10;Opis je automatski generiran">
            <a:extLst>
              <a:ext uri="{FF2B5EF4-FFF2-40B4-BE49-F238E27FC236}">
                <a16:creationId xmlns:a16="http://schemas.microsoft.com/office/drawing/2014/main" id="{CDEC6677-D68F-4885-BE4F-B09BF2F54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90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zervirano mjesto sadržaja 4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312389A8-8AF1-418C-9B47-E561FA3EA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r="-1" b="545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59B036-A283-44CC-B709-15A4A0E8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7"/>
            <a:ext cx="5021182" cy="3309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>
                <a:solidFill>
                  <a:srgbClr val="FFFFFF"/>
                </a:solidFill>
              </a:rPr>
              <a:t>Veselimo se radu u vrtu i berbi prvih plodova…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40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0881B7-F3E7-49A2-9AE9-0EF291F5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154680" cy="4069080"/>
          </a:xfrm>
        </p:spPr>
        <p:txBody>
          <a:bodyPr>
            <a:normAutofit/>
          </a:bodyPr>
          <a:lstStyle/>
          <a:p>
            <a:r>
              <a:rPr lang="hr-HR" sz="4000"/>
              <a:t>Važnost zelenih gradskih površina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E511C3-750B-AA87-AE51-0FA2069EA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Rezervirano mjesto sadržaja 2">
            <a:extLst>
              <a:ext uri="{FF2B5EF4-FFF2-40B4-BE49-F238E27FC236}">
                <a16:creationId xmlns:a16="http://schemas.microsoft.com/office/drawing/2014/main" id="{9158914D-73A8-CFD6-2E0C-CC22E2FCE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639425"/>
              </p:ext>
            </p:extLst>
          </p:nvPr>
        </p:nvGraphicFramePr>
        <p:xfrm>
          <a:off x="4187952" y="978408"/>
          <a:ext cx="7488936" cy="523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27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1F5F45-51A3-4591-BE3A-E694413A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281928" cy="1463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700"/>
              <a:t>Važnost lokalno uzgojenog sezonskog bilja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856DCC-366C-4353-B78E-553E3B6D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6281928" cy="3767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Štiti lokalnu sredinu</a:t>
            </a:r>
          </a:p>
          <a:p>
            <a:pPr marL="0" indent="0">
              <a:buNone/>
            </a:pPr>
            <a:r>
              <a:rPr lang="hr-HR" dirty="0"/>
              <a:t>Prilagođeno je potrebama ljudi iz sredine</a:t>
            </a:r>
          </a:p>
          <a:p>
            <a:pPr marL="0" indent="0">
              <a:buNone/>
            </a:pPr>
            <a:r>
              <a:rPr lang="hr-HR" dirty="0"/>
              <a:t>Potiče očuvanje bioraznolikosti i ekosustava</a:t>
            </a:r>
          </a:p>
          <a:p>
            <a:pPr marL="0" indent="0">
              <a:buNone/>
            </a:pPr>
            <a:r>
              <a:rPr lang="hr-HR" dirty="0"/>
              <a:t>Ne zahtjeva transport na velike udaljenosti pa smanjuje emitiranje ugljikova dioksida</a:t>
            </a:r>
          </a:p>
          <a:p>
            <a:pPr marL="0" indent="0">
              <a:buNone/>
            </a:pPr>
            <a:r>
              <a:rPr lang="hr-HR" dirty="0"/>
              <a:t>Smanjena potrošnja štetnih kemikalija</a:t>
            </a:r>
          </a:p>
          <a:p>
            <a:pPr marL="0" indent="0">
              <a:buNone/>
            </a:pPr>
            <a:r>
              <a:rPr lang="hr-HR" dirty="0"/>
              <a:t>Smanjuje se potreba za plastikom </a:t>
            </a:r>
          </a:p>
          <a:p>
            <a:pPr marL="0" indent="0">
              <a:buNone/>
            </a:pPr>
            <a:r>
              <a:rPr lang="hr-HR" dirty="0"/>
              <a:t>Potiče se razvoj malih </a:t>
            </a:r>
            <a:r>
              <a:rPr lang="hr-HR" dirty="0" err="1"/>
              <a:t>proizdvođača</a:t>
            </a:r>
            <a:r>
              <a:rPr lang="hr-HR" dirty="0"/>
              <a:t> …..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1" name="Slika 10" descr="Slika na kojoj se prikazuje odijevanje, vanjski, obuća, drvo&#10;&#10;Opis je automatski generiran">
            <a:extLst>
              <a:ext uri="{FF2B5EF4-FFF2-40B4-BE49-F238E27FC236}">
                <a16:creationId xmlns:a16="http://schemas.microsoft.com/office/drawing/2014/main" id="{D5265377-167C-4926-81E4-DC6176191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327" b="-3"/>
          <a:stretch/>
        </p:blipFill>
        <p:spPr>
          <a:xfrm>
            <a:off x="7794016" y="508090"/>
            <a:ext cx="3403764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9FFCE1-E057-415B-A971-88EC7E22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CA7D246-5A4D-41E0-935B-8BA082DB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9" y="971397"/>
            <a:ext cx="3462236" cy="29474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Zato smo mi u školskom dvorištu…</a:t>
            </a:r>
            <a:br>
              <a:rPr lang="en-US" sz="4100"/>
            </a:br>
            <a:r>
              <a:rPr lang="en-US" sz="4100"/>
              <a:t>… posadili školski vrt…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87DFEF-ADAF-4C0B-BFA3-33C7A60FD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7" y="4482450"/>
            <a:ext cx="3462236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346557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dijevanje, osoba, vanjski, drvo&#10;&#10;Opis je automatski generiran">
            <a:extLst>
              <a:ext uri="{FF2B5EF4-FFF2-40B4-BE49-F238E27FC236}">
                <a16:creationId xmlns:a16="http://schemas.microsoft.com/office/drawing/2014/main" id="{62063534-C5DD-42B9-A2AC-D4B7DF40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4" y="2031978"/>
            <a:ext cx="7293594" cy="41026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8401B5-5F1B-4D21-9AC3-AAEC8D36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1704" y="6300216"/>
            <a:ext cx="729360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EE45442-6AC7-4D4B-87F7-A80E5FF8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9200" cy="146304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buća, vanjski, osoba&#10;&#10;Opis je automatski generiran">
            <a:extLst>
              <a:ext uri="{FF2B5EF4-FFF2-40B4-BE49-F238E27FC236}">
                <a16:creationId xmlns:a16="http://schemas.microsoft.com/office/drawing/2014/main" id="{6729C9F2-5746-44F5-B21A-76D01FAA6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1" r="2" b="32171"/>
          <a:stretch/>
        </p:blipFill>
        <p:spPr>
          <a:xfrm>
            <a:off x="6120940" y="508093"/>
            <a:ext cx="2684411" cy="2822297"/>
          </a:xfrm>
          <a:prstGeom prst="rect">
            <a:avLst/>
          </a:prstGeom>
        </p:spPr>
      </p:pic>
      <p:pic>
        <p:nvPicPr>
          <p:cNvPr id="5" name="Rezervirano mjesto sadržaja 4" descr="Slika na kojoj se prikazuje odijevanje, vanjski, obuća, osoba&#10;&#10;Opis je automatski generiran">
            <a:extLst>
              <a:ext uri="{FF2B5EF4-FFF2-40B4-BE49-F238E27FC236}">
                <a16:creationId xmlns:a16="http://schemas.microsoft.com/office/drawing/2014/main" id="{D84F39E3-905D-4050-A04F-7D7E3C12F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34214" b="4"/>
          <a:stretch/>
        </p:blipFill>
        <p:spPr>
          <a:xfrm>
            <a:off x="8990625" y="508093"/>
            <a:ext cx="2684411" cy="2822297"/>
          </a:xfrm>
          <a:prstGeom prst="rect">
            <a:avLst/>
          </a:prstGeom>
        </p:spPr>
      </p:pic>
      <p:pic>
        <p:nvPicPr>
          <p:cNvPr id="11" name="Slika 10" descr="Slika na kojoj se prikazuje odijevanje, vanjski, osoba, drvo&#10;&#10;Opis je automatski generiran">
            <a:extLst>
              <a:ext uri="{FF2B5EF4-FFF2-40B4-BE49-F238E27FC236}">
                <a16:creationId xmlns:a16="http://schemas.microsoft.com/office/drawing/2014/main" id="{9538584C-F8E4-4EBF-82AD-6B4BA4106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r="24986" b="4"/>
          <a:stretch/>
        </p:blipFill>
        <p:spPr>
          <a:xfrm>
            <a:off x="6120940" y="3516661"/>
            <a:ext cx="2684411" cy="2822298"/>
          </a:xfrm>
          <a:prstGeom prst="rect">
            <a:avLst/>
          </a:prstGeom>
        </p:spPr>
      </p:pic>
      <p:pic>
        <p:nvPicPr>
          <p:cNvPr id="9" name="Slika 8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CDE34527-91E3-4E96-A175-3A8BF676F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r="19965" b="4"/>
          <a:stretch/>
        </p:blipFill>
        <p:spPr>
          <a:xfrm>
            <a:off x="8990625" y="3516661"/>
            <a:ext cx="2684411" cy="2822298"/>
          </a:xfrm>
          <a:prstGeom prst="rect">
            <a:avLst/>
          </a:prstGeom>
        </p:spPr>
      </p:pic>
      <p:sp>
        <p:nvSpPr>
          <p:cNvPr id="19" name="Rezervirano mjesto sadržaja 18">
            <a:extLst>
              <a:ext uri="{FF2B5EF4-FFF2-40B4-BE49-F238E27FC236}">
                <a16:creationId xmlns:a16="http://schemas.microsoft.com/office/drawing/2014/main" id="{62148FD3-9F0A-4EE4-B176-77ABA35C7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18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i="1" dirty="0"/>
          </a:p>
          <a:p>
            <a:endParaRPr lang="hr-HR" sz="18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i="1" dirty="0"/>
          </a:p>
          <a:p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hr-HR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1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 </a:t>
            </a:r>
            <a:r>
              <a:rPr lang="en-US" sz="1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pripremili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sadnju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….</a:t>
            </a:r>
            <a:endParaRPr lang="en-US" sz="18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250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58DB4E0-7C22-4E51-A376-D2FDC22C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9" y="978409"/>
            <a:ext cx="11149874" cy="12983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5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442F5FA-1AB0-43BF-8F37-1A532383C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7026" b="40417"/>
          <a:stretch/>
        </p:blipFill>
        <p:spPr>
          <a:xfrm>
            <a:off x="517869" y="2414725"/>
            <a:ext cx="5450641" cy="3154680"/>
          </a:xfrm>
          <a:prstGeom prst="rect">
            <a:avLst/>
          </a:prstGeom>
        </p:spPr>
      </p:pic>
      <p:pic>
        <p:nvPicPr>
          <p:cNvPr id="8" name="Slika 7" descr="Slika na kojoj se prikazuje odijevanje, vanjski, osoba, drvo&#10;&#10;Opis je automatski generiran">
            <a:extLst>
              <a:ext uri="{FF2B5EF4-FFF2-40B4-BE49-F238E27FC236}">
                <a16:creationId xmlns:a16="http://schemas.microsoft.com/office/drawing/2014/main" id="{34AACF2C-E70F-4104-98A8-943D17D46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" b="1"/>
          <a:stretch/>
        </p:blipFill>
        <p:spPr>
          <a:xfrm>
            <a:off x="6220441" y="2414725"/>
            <a:ext cx="5450641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3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DC53838-A93C-4427-9016-B66DF7A8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9200" cy="1463040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A77BEC-C915-476F-BE5E-E3130911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5029200" cy="3767328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Zatim smo krenuli saditi začinsko bilje, cvijeće i povrće…</a:t>
            </a:r>
          </a:p>
        </p:txBody>
      </p:sp>
      <p:pic>
        <p:nvPicPr>
          <p:cNvPr id="11" name="Slika 10" descr="Slika na kojoj se prikazuje odijevanje, osoba, tlo, obuća&#10;&#10;Opis je automatski generiran">
            <a:extLst>
              <a:ext uri="{FF2B5EF4-FFF2-40B4-BE49-F238E27FC236}">
                <a16:creationId xmlns:a16="http://schemas.microsoft.com/office/drawing/2014/main" id="{249CE63B-31A6-450D-BDF5-3568582C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30063" b="4"/>
          <a:stretch/>
        </p:blipFill>
        <p:spPr>
          <a:xfrm>
            <a:off x="6120940" y="508093"/>
            <a:ext cx="2684411" cy="2822297"/>
          </a:xfrm>
          <a:prstGeom prst="rect">
            <a:avLst/>
          </a:prstGeom>
        </p:spPr>
      </p:pic>
      <p:pic>
        <p:nvPicPr>
          <p:cNvPr id="5" name="Slika 4" descr="Slika na kojoj se prikazuje obuća, osoba, vanjski, odijevanje&#10;&#10;Opis je automatski generiran">
            <a:extLst>
              <a:ext uri="{FF2B5EF4-FFF2-40B4-BE49-F238E27FC236}">
                <a16:creationId xmlns:a16="http://schemas.microsoft.com/office/drawing/2014/main" id="{7FE0056F-0168-44EF-9FAF-8052E8ED8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38325" b="4"/>
          <a:stretch/>
        </p:blipFill>
        <p:spPr>
          <a:xfrm>
            <a:off x="8990625" y="508093"/>
            <a:ext cx="2684411" cy="2822297"/>
          </a:xfrm>
          <a:prstGeom prst="rect">
            <a:avLst/>
          </a:prstGeom>
        </p:spPr>
      </p:pic>
      <p:pic>
        <p:nvPicPr>
          <p:cNvPr id="7" name="Slika 6" descr="Slika na kojoj se prikazuje odijevanje, osoba, vanjski, tlo&#10;&#10;Opis je automatski generiran">
            <a:extLst>
              <a:ext uri="{FF2B5EF4-FFF2-40B4-BE49-F238E27FC236}">
                <a16:creationId xmlns:a16="http://schemas.microsoft.com/office/drawing/2014/main" id="{7C92A6E2-38AE-4680-B664-466F6C027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8" r="14712" b="4"/>
          <a:stretch/>
        </p:blipFill>
        <p:spPr>
          <a:xfrm>
            <a:off x="6120940" y="3516661"/>
            <a:ext cx="2684411" cy="2822298"/>
          </a:xfrm>
          <a:prstGeom prst="rect">
            <a:avLst/>
          </a:prstGeom>
        </p:spPr>
      </p:pic>
      <p:pic>
        <p:nvPicPr>
          <p:cNvPr id="9" name="Slika 8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508BC815-92F6-473C-92A3-A8224B65E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r="31031" b="4"/>
          <a:stretch/>
        </p:blipFill>
        <p:spPr>
          <a:xfrm>
            <a:off x="8990625" y="3516661"/>
            <a:ext cx="2684411" cy="28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E0B0ED-35FF-4708-B2FA-CE6EFCF5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303520"/>
            <a:ext cx="7726680" cy="106206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8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buća, vanjski, osoba&#10;&#10;Opis je automatski generiran">
            <a:extLst>
              <a:ext uri="{FF2B5EF4-FFF2-40B4-BE49-F238E27FC236}">
                <a16:creationId xmlns:a16="http://schemas.microsoft.com/office/drawing/2014/main" id="{52FC340A-41D3-4F49-98C3-84EFB2768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r="21242" b="2"/>
          <a:stretch/>
        </p:blipFill>
        <p:spPr>
          <a:xfrm>
            <a:off x="517869" y="970929"/>
            <a:ext cx="5450641" cy="4096268"/>
          </a:xfrm>
          <a:prstGeom prst="rect">
            <a:avLst/>
          </a:prstGeom>
        </p:spPr>
      </p:pic>
      <p:pic>
        <p:nvPicPr>
          <p:cNvPr id="5" name="Rezervirano mjesto sadržaja 4" descr="Slika na kojoj se prikazuje odijevanje, tlo, obuća, vanjski&#10;&#10;Opis je automatski generiran">
            <a:extLst>
              <a:ext uri="{FF2B5EF4-FFF2-40B4-BE49-F238E27FC236}">
                <a16:creationId xmlns:a16="http://schemas.microsoft.com/office/drawing/2014/main" id="{BFF1969A-225F-4D24-87CA-8A96D6B5B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8629" b="2"/>
          <a:stretch/>
        </p:blipFill>
        <p:spPr>
          <a:xfrm>
            <a:off x="6220441" y="970929"/>
            <a:ext cx="5450641" cy="40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307BEB-6CDD-45C2-B32A-9E917C8E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5303520"/>
            <a:ext cx="7737857" cy="1062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/>
              <a:t>Sagradili smo i staklenik…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soba, obuća, trava&#10;&#10;Opis je automatski generiran">
            <a:extLst>
              <a:ext uri="{FF2B5EF4-FFF2-40B4-BE49-F238E27FC236}">
                <a16:creationId xmlns:a16="http://schemas.microsoft.com/office/drawing/2014/main" id="{95E59B6B-3DD4-4227-9BA3-53E62301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r="-2" b="28323"/>
          <a:stretch/>
        </p:blipFill>
        <p:spPr>
          <a:xfrm>
            <a:off x="517869" y="970929"/>
            <a:ext cx="3547872" cy="4096268"/>
          </a:xfrm>
          <a:prstGeom prst="rect">
            <a:avLst/>
          </a:prstGeom>
        </p:spPr>
      </p:pic>
      <p:pic>
        <p:nvPicPr>
          <p:cNvPr id="9" name="Slika 8" descr="Slika na kojoj se prikazuje odijevanje, osoba, obuća, vanjski&#10;&#10;Opis je automatski generiran">
            <a:extLst>
              <a:ext uri="{FF2B5EF4-FFF2-40B4-BE49-F238E27FC236}">
                <a16:creationId xmlns:a16="http://schemas.microsoft.com/office/drawing/2014/main" id="{3363D909-76D4-4CC0-968D-24F2F7C3F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054"/>
          <a:stretch/>
        </p:blipFill>
        <p:spPr>
          <a:xfrm>
            <a:off x="4320540" y="970929"/>
            <a:ext cx="3547872" cy="4096268"/>
          </a:xfrm>
          <a:prstGeom prst="rect">
            <a:avLst/>
          </a:prstGeom>
        </p:spPr>
      </p:pic>
      <p:pic>
        <p:nvPicPr>
          <p:cNvPr id="5" name="Rezervirano mjesto sadržaja 4" descr="Slika na kojoj se prikazuje osoba, odijevanje, vanjski, obuća&#10;&#10;Opis je automatski generiran">
            <a:extLst>
              <a:ext uri="{FF2B5EF4-FFF2-40B4-BE49-F238E27FC236}">
                <a16:creationId xmlns:a16="http://schemas.microsoft.com/office/drawing/2014/main" id="{8EDE7F63-88FA-4FA2-9D10-A353618DD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35402" b="2"/>
          <a:stretch/>
        </p:blipFill>
        <p:spPr>
          <a:xfrm>
            <a:off x="8123211" y="970929"/>
            <a:ext cx="3547872" cy="40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64675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134</Words>
  <Application>Microsoft Office PowerPoint</Application>
  <PresentationFormat>Široki zaslon</PresentationFormat>
  <Paragraphs>30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5" baseType="lpstr">
      <vt:lpstr>Arial</vt:lpstr>
      <vt:lpstr>Bierstadt</vt:lpstr>
      <vt:lpstr>GestaltVTI</vt:lpstr>
      <vt:lpstr>ZELENA ŠKOLA ZA ODRŽIVU BUDUĆNOST </vt:lpstr>
      <vt:lpstr>Važnost zelenih gradskih površina</vt:lpstr>
      <vt:lpstr>Važnost lokalno uzgojenog sezonskog bilja</vt:lpstr>
      <vt:lpstr>Zato smo mi u školskom dvorištu… … posadili školski vrt…</vt:lpstr>
      <vt:lpstr>PowerPoint prezentacija</vt:lpstr>
      <vt:lpstr>PowerPoint prezentacija</vt:lpstr>
      <vt:lpstr>PowerPoint prezentacija</vt:lpstr>
      <vt:lpstr>PowerPoint prezentacija</vt:lpstr>
      <vt:lpstr>Sagradili smo i staklenik…</vt:lpstr>
      <vt:lpstr>Uz pomoć naših profesora igradili smo i plastenik…</vt:lpstr>
      <vt:lpstr>PowerPoint prezentacija</vt:lpstr>
      <vt:lpstr>Veselimo se radu u vrtu i berbi prvih plodova…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ZELENA ŠKOLA ZA ODRŽIVU BUDUĆNOST </dc:title>
  <dc:creator>Iva Šoštarić</dc:creator>
  <cp:lastModifiedBy>Iva Šoštarić</cp:lastModifiedBy>
  <cp:revision>1</cp:revision>
  <dcterms:created xsi:type="dcterms:W3CDTF">2025-04-22T16:28:25Z</dcterms:created>
  <dcterms:modified xsi:type="dcterms:W3CDTF">2025-04-22T17:40:40Z</dcterms:modified>
</cp:coreProperties>
</file>