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7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09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528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219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644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6098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198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055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58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8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800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43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991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38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03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3150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72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541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3F7D34F-0AD3-4143-9C09-48B5B164952C}" type="datetimeFigureOut">
              <a:rPr lang="hr-HR" smtClean="0"/>
              <a:t>20.12.2024.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5FA7384-7239-4018-92DF-91B7B2F5D9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588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zm.h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narucivanje@poliklinika-djeca.hr" TargetMode="External"/><Relationship Id="rId2" Type="http://schemas.openxmlformats.org/officeDocument/2006/relationships/hyperlink" Target="mailto:czmz-bastijanova@dzz-zapad.h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ucija.brekalo@skole.hr" TargetMode="External"/><Relationship Id="rId2" Type="http://schemas.openxmlformats.org/officeDocument/2006/relationships/hyperlink" Target="mailto:kristina.cehil@skole.hr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mirna.loncar1@skole.hr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E324A-E71F-3846-903A-F71A6C1C75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3600" dirty="0"/>
              <a:t>KAKO RAZGOVARATI S DJECOM NAKON UZNEMIRUJUĆEG DOGAĐAJA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F27BFA-1D0E-30EF-827C-EBCCA05F50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								Stručna služba OŠ Pavleka Miškine </a:t>
            </a:r>
          </a:p>
        </p:txBody>
      </p:sp>
    </p:spTree>
    <p:extLst>
      <p:ext uri="{BB962C8B-B14F-4D97-AF65-F5344CB8AC3E}">
        <p14:creationId xmlns:p14="http://schemas.microsoft.com/office/powerpoint/2010/main" val="1077621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20FED-FBB4-6FD5-9358-5EF1F5AD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PROMATRAJTE I PRATITE DJECU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C0D01-03E0-597E-C2A0-B14882E39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Nakon ovakvog događaja, kod neke djece dolazi do privremenih promjena, no one su uobičajene i očekivane. To je način na koji tijelo reagira na prijetnju te se smiruje i vraća u prethodno stanje</a:t>
            </a:r>
          </a:p>
          <a:p>
            <a:r>
              <a:rPr lang="hr-HR" dirty="0"/>
              <a:t>Pratite njihovo ponašanje, promjene raspoloženja, emocije, obrasce spavanja, hranjenja i razmišljanja</a:t>
            </a:r>
          </a:p>
          <a:p>
            <a:r>
              <a:rPr lang="hr-HR" dirty="0"/>
              <a:t>U slučaju da navedene promjene potraju više od nekoliko tjedana, to je znak da bi trebalo potražiti stručnu pomoć</a:t>
            </a:r>
          </a:p>
        </p:txBody>
      </p:sp>
    </p:spTree>
    <p:extLst>
      <p:ext uri="{BB962C8B-B14F-4D97-AF65-F5344CB8AC3E}">
        <p14:creationId xmlns:p14="http://schemas.microsoft.com/office/powerpoint/2010/main" val="2916947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14DFC-812A-9A95-5044-380D04408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PAZITE NA SEBE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63226-64D5-4AB2-7BB3-9D4ECB3FE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Brinite o sebi kako biste mogli brinuti i o vašoj djeci. Ne umanjujte svoje emocije, proživite ih i procesuirajte na način koji vam odgovara i koliko god dugo vam je potrebno. </a:t>
            </a:r>
          </a:p>
          <a:p>
            <a:r>
              <a:rPr lang="hr-HR" dirty="0"/>
              <a:t>Održavajte svoju rutinu, budite pozitivan primjer djeci</a:t>
            </a:r>
          </a:p>
          <a:p>
            <a:r>
              <a:rPr lang="hr-HR"/>
              <a:t>Razgovarajte s vašim partnerom, prijateljima, ostalim odraslim članovima obitelji</a:t>
            </a:r>
            <a:endParaRPr lang="hr-HR" dirty="0"/>
          </a:p>
          <a:p>
            <a:r>
              <a:rPr lang="hr-HR" dirty="0"/>
              <a:t>Budite blagi prema sebi, i vi ste samo ljudi</a:t>
            </a:r>
          </a:p>
        </p:txBody>
      </p:sp>
    </p:spTree>
    <p:extLst>
      <p:ext uri="{BB962C8B-B14F-4D97-AF65-F5344CB8AC3E}">
        <p14:creationId xmlns:p14="http://schemas.microsoft.com/office/powerpoint/2010/main" val="180186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C1E1-8125-860C-BC5F-5131E607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ZAJEDNIČKO VRIJEME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99D37-4AFF-F554-A932-3BAE0CAD1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Limitirajte medije i odredite doba dana bez mobitela i drugih uređaja</a:t>
            </a:r>
          </a:p>
          <a:p>
            <a:r>
              <a:rPr lang="hr-HR" dirty="0"/>
              <a:t>Održavajte djetetovu rutinu koliko god je to moguće i nemojte donositi nagle promjene ili neočekivane odluke. Djeca u teškim trenutcima nalaze utjehu u poznatom i sigurnom te im to vraća osjećaj stabilnosti</a:t>
            </a:r>
          </a:p>
          <a:p>
            <a:r>
              <a:rPr lang="hr-HR" dirty="0"/>
              <a:t>Potaknite odmor i opuštanje primjereno djetetovim aktivnostima i interesima: boravak u prirodi, odlazak na druženja, društvene igre itd...</a:t>
            </a:r>
          </a:p>
          <a:p>
            <a:r>
              <a:rPr lang="hr-HR" dirty="0"/>
              <a:t>Gledajte filmove ili crtiće koji stavljaju naglasak na dobrotu, empatiju i ljudskost (primjer: Inside out, Encanto, Luca)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63330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2430D-C953-19A7-BB98-B47FE9AB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 – ŠTO POMAŽE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1D935-2B15-9F6C-0F3B-9B0140A6E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Pokažite svoje emocije kako bi i vaša djeca pokazala svoje; „</a:t>
            </a:r>
            <a:r>
              <a:rPr lang="hr-HR" i="1" dirty="0"/>
              <a:t>I ja sam se zabrinula i rastužila kad sam čula što je bilo</a:t>
            </a:r>
            <a:r>
              <a:rPr lang="hr-HR" dirty="0"/>
              <a:t>”</a:t>
            </a:r>
          </a:p>
          <a:p>
            <a:r>
              <a:rPr lang="hr-HR" dirty="0"/>
              <a:t>Poštujte ako ne žele razgovarati (možda nisu spremni) ali im dajte do znanja da ste ovdje kad god ste im potrebni </a:t>
            </a:r>
          </a:p>
          <a:p>
            <a:r>
              <a:rPr lang="hr-HR" dirty="0"/>
              <a:t>Zadovoljite njihovu potrebu za sigurnošću; „</a:t>
            </a:r>
            <a:r>
              <a:rPr lang="hr-HR" i="1" dirty="0"/>
              <a:t>Ovdje sam što god trebaš, Možemo nešto raditi zajedno</a:t>
            </a:r>
            <a:r>
              <a:rPr lang="hr-HR" dirty="0"/>
              <a:t>”</a:t>
            </a:r>
          </a:p>
          <a:p>
            <a:r>
              <a:rPr lang="hr-HR" dirty="0"/>
              <a:t>Ako se žele izdvojiti i biti sami i plakati dajte im tu priliku ali ih nemojte ostavljati previše same doma, pogotovo noću „</a:t>
            </a:r>
            <a:r>
              <a:rPr lang="hr-HR" i="1" dirty="0"/>
              <a:t>Razumijem da želiš biti sam ali tu sam za tebe</a:t>
            </a:r>
            <a:r>
              <a:rPr lang="hr-HR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2916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2401-2DDF-7084-82DD-650843DD9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 – ŠTO </a:t>
            </a:r>
            <a:r>
              <a:rPr lang="hr-HR" b="1" dirty="0"/>
              <a:t>NE</a:t>
            </a:r>
            <a:r>
              <a:rPr lang="hr-HR" dirty="0"/>
              <a:t> POMAŽE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A449-9B52-946C-15F9-7A645F038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Izbjegavanje razgovora o događaju </a:t>
            </a:r>
          </a:p>
          <a:p>
            <a:r>
              <a:rPr lang="hr-HR" dirty="0"/>
              <a:t>Umanjivanje djetetovog doživljaja događaja „</a:t>
            </a:r>
            <a:r>
              <a:rPr lang="hr-HR" i="1" dirty="0"/>
              <a:t>Pa nije se to desilo u tvojoj školi</a:t>
            </a:r>
            <a:r>
              <a:rPr lang="hr-HR" dirty="0"/>
              <a:t>” </a:t>
            </a:r>
          </a:p>
          <a:p>
            <a:r>
              <a:rPr lang="hr-HR" dirty="0"/>
              <a:t>Skrivanje vaših emocionalnih reakcija</a:t>
            </a:r>
          </a:p>
          <a:p>
            <a:r>
              <a:rPr lang="hr-HR" dirty="0"/>
              <a:t>Trivijaliziranje događaja „</a:t>
            </a:r>
            <a:r>
              <a:rPr lang="hr-HR" i="1" dirty="0"/>
              <a:t>To je sad već prošlo, život ide dalje</a:t>
            </a:r>
            <a:r>
              <a:rPr lang="hr-HR" dirty="0"/>
              <a:t>” </a:t>
            </a:r>
          </a:p>
          <a:p>
            <a:r>
              <a:rPr lang="hr-HR" dirty="0"/>
              <a:t>Požurivanje djeteta da se vrati „na staro”</a:t>
            </a:r>
          </a:p>
          <a:p>
            <a:r>
              <a:rPr lang="hr-HR" dirty="0"/>
              <a:t>Ljutnja na dijete jer je tužno ili ne ispunjava svoje obaveze </a:t>
            </a:r>
          </a:p>
        </p:txBody>
      </p:sp>
    </p:spTree>
    <p:extLst>
      <p:ext uri="{BB962C8B-B14F-4D97-AF65-F5344CB8AC3E}">
        <p14:creationId xmlns:p14="http://schemas.microsoft.com/office/powerpoint/2010/main" val="2928844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7870F-C8C8-D69A-87B6-35B02C4A6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DOSTUPNA STRUČNA POMOĆ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49F4-0E0A-4946-C21B-37C2633EB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Psihološku pomoć, podršku i savjetovanje pružaju sljedeće ustanove: </a:t>
            </a:r>
          </a:p>
          <a:p>
            <a:pPr marL="0" indent="0">
              <a:buNone/>
            </a:pPr>
            <a:r>
              <a:rPr lang="hr-HR" dirty="0"/>
              <a:t>1. Služba za mentalno zdravlje i prevenciju ovisnosti Nastavnog zavoda za javno zdravstvo dr. Andrija Štampar</a:t>
            </a:r>
          </a:p>
          <a:p>
            <a:pPr marL="0" indent="0">
              <a:buNone/>
            </a:pPr>
            <a:r>
              <a:rPr lang="hr-HR" dirty="0"/>
              <a:t>      Telefon: (01) 4696 162 </a:t>
            </a:r>
          </a:p>
          <a:p>
            <a:pPr marL="0" indent="0">
              <a:buNone/>
            </a:pPr>
            <a:r>
              <a:rPr lang="hr-HR" dirty="0"/>
              <a:t>2. Centar za zdravlje mladih Doma Zdravlja Zagreb istok</a:t>
            </a:r>
          </a:p>
          <a:p>
            <a:pPr marL="0" indent="0">
              <a:buNone/>
            </a:pPr>
            <a:r>
              <a:rPr lang="hr-HR" dirty="0"/>
              <a:t>Telefon: (01) 6468333</a:t>
            </a:r>
          </a:p>
          <a:p>
            <a:pPr marL="0" indent="0">
              <a:buNone/>
            </a:pPr>
            <a:r>
              <a:rPr lang="hr-HR" dirty="0"/>
              <a:t>E-mail: </a:t>
            </a:r>
            <a:r>
              <a:rPr lang="hr-HR" dirty="0">
                <a:hlinkClick r:id="rId2"/>
              </a:rPr>
              <a:t>info@czm.hr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Adresa: Heinzelova 62a</a:t>
            </a:r>
          </a:p>
        </p:txBody>
      </p:sp>
    </p:spTree>
    <p:extLst>
      <p:ext uri="{BB962C8B-B14F-4D97-AF65-F5344CB8AC3E}">
        <p14:creationId xmlns:p14="http://schemas.microsoft.com/office/powerpoint/2010/main" val="1756186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4EA86-4421-EB36-1E65-7843BB9F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DOSTUPNA STRUČNA POMOĆ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73B24-08A3-F337-AA73-4E1D285C2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3. Centar za mentalno zdravlje u zajednici Doma zdravlja Zagreb Zapad </a:t>
            </a:r>
          </a:p>
          <a:p>
            <a:pPr marL="0" indent="0">
              <a:buNone/>
            </a:pPr>
            <a:r>
              <a:rPr lang="hr-HR" dirty="0"/>
              <a:t>Telefon: (01) 3667 546 </a:t>
            </a:r>
          </a:p>
          <a:p>
            <a:pPr marL="0" indent="0">
              <a:buNone/>
            </a:pPr>
            <a:r>
              <a:rPr lang="hr-HR" dirty="0"/>
              <a:t>E-mail: </a:t>
            </a:r>
            <a:r>
              <a:rPr lang="hr-HR" dirty="0">
                <a:hlinkClick r:id="rId2"/>
              </a:rPr>
              <a:t>czmz-bastijanova@dzz-zapad.hr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Adresa: Baštijanova 52 </a:t>
            </a:r>
          </a:p>
          <a:p>
            <a:pPr marL="0" indent="0">
              <a:buNone/>
            </a:pPr>
            <a:r>
              <a:rPr lang="hr-HR" dirty="0"/>
              <a:t>4. Poliklinika za zaštitu djece i mladih grada Zagreba </a:t>
            </a:r>
          </a:p>
          <a:p>
            <a:pPr marL="0" indent="0">
              <a:buNone/>
            </a:pPr>
            <a:r>
              <a:rPr lang="hr-HR" dirty="0"/>
              <a:t>Telefon: (01) 6471 940</a:t>
            </a:r>
          </a:p>
          <a:p>
            <a:pPr marL="0" indent="0">
              <a:buNone/>
            </a:pPr>
            <a:r>
              <a:rPr lang="hr-HR" dirty="0"/>
              <a:t>E-mail: </a:t>
            </a:r>
            <a:r>
              <a:rPr lang="hr-HR" dirty="0">
                <a:hlinkClick r:id="rId3"/>
              </a:rPr>
              <a:t>narucivanje@poliklinika-djeca.hr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Adresa: Đorđićeva 26</a:t>
            </a:r>
          </a:p>
        </p:txBody>
      </p:sp>
    </p:spTree>
    <p:extLst>
      <p:ext uri="{BB962C8B-B14F-4D97-AF65-F5344CB8AC3E}">
        <p14:creationId xmlns:p14="http://schemas.microsoft.com/office/powerpoint/2010/main" val="844949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F3CBA-486A-41D8-868D-AED1D488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DOSTUPNA STRUČNA POMOĆ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11DFB-FCB7-F0CA-0499-6E9A348DA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5. Psihijatrijska bolnica za djecu i mladež </a:t>
            </a:r>
          </a:p>
          <a:p>
            <a:pPr marL="0" indent="0">
              <a:buNone/>
            </a:pPr>
            <a:r>
              <a:rPr lang="hr-HR" dirty="0"/>
              <a:t>Telefon: Hitna ambulanta (01)4862 503, (01) 4862 511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Za pomoć se mogu obratiti djeca i mladi kao i roditelji i skrbnici, bez uputnice. </a:t>
            </a:r>
          </a:p>
        </p:txBody>
      </p:sp>
    </p:spTree>
    <p:extLst>
      <p:ext uri="{BB962C8B-B14F-4D97-AF65-F5344CB8AC3E}">
        <p14:creationId xmlns:p14="http://schemas.microsoft.com/office/powerpoint/2010/main" val="2659507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AA9B5-7FDA-4AD1-AD16-AC4DB89E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NAŠ KONTAKT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93028-D429-F310-3AFF-73F7F1A08F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Psihologinja Kristina Čehil</a:t>
            </a:r>
          </a:p>
          <a:p>
            <a:pPr marL="0" indent="0">
              <a:buNone/>
            </a:pPr>
            <a:r>
              <a:rPr lang="hr-HR" dirty="0"/>
              <a:t>E-mail: </a:t>
            </a:r>
            <a:r>
              <a:rPr lang="hr-HR" dirty="0">
                <a:hlinkClick r:id="rId2"/>
              </a:rPr>
              <a:t>kristina.cehil@skole.hr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Telefon: 01/ 6454-964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Psihologinja Lucija Balog </a:t>
            </a:r>
          </a:p>
          <a:p>
            <a:pPr marL="0" indent="0">
              <a:buNone/>
            </a:pPr>
            <a:r>
              <a:rPr lang="hr-HR" dirty="0"/>
              <a:t>E-mail: </a:t>
            </a:r>
            <a:r>
              <a:rPr lang="hr-HR" dirty="0">
                <a:hlinkClick r:id="rId3"/>
              </a:rPr>
              <a:t>lucija.brekalo@skole.hr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Telefon: 01/6454-964 </a:t>
            </a:r>
          </a:p>
          <a:p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A5731-7B89-1F8C-E63E-B73704F331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Pedagoginja Mirna Lončar Jeić </a:t>
            </a:r>
          </a:p>
          <a:p>
            <a:pPr marL="0" indent="0">
              <a:buNone/>
            </a:pPr>
            <a:r>
              <a:rPr lang="hr-HR" dirty="0"/>
              <a:t> E-mail: </a:t>
            </a:r>
            <a:r>
              <a:rPr lang="hr-HR" dirty="0">
                <a:hlinkClick r:id="rId4"/>
              </a:rPr>
              <a:t>mirna.loncar1@skole.hr</a:t>
            </a:r>
            <a:r>
              <a:rPr lang="hr-HR" dirty="0"/>
              <a:t> </a:t>
            </a:r>
          </a:p>
          <a:p>
            <a:pPr marL="0" indent="0">
              <a:buNone/>
            </a:pPr>
            <a:r>
              <a:rPr lang="hr-HR" dirty="0"/>
              <a:t>Telefon: 01/ 6454-963</a:t>
            </a:r>
          </a:p>
        </p:txBody>
      </p:sp>
    </p:spTree>
    <p:extLst>
      <p:ext uri="{BB962C8B-B14F-4D97-AF65-F5344CB8AC3E}">
        <p14:creationId xmlns:p14="http://schemas.microsoft.com/office/powerpoint/2010/main" val="2027522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F7D93-4BE5-25CF-7EC7-01646C91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Tu smo za sve što trebate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06B79-C861-F7D3-C977-70C405D26D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										</a:t>
            </a:r>
          </a:p>
          <a:p>
            <a:r>
              <a:rPr lang="hr-HR" dirty="0"/>
              <a:t>											Vaša stručna služba </a:t>
            </a:r>
          </a:p>
        </p:txBody>
      </p:sp>
    </p:spTree>
    <p:extLst>
      <p:ext uri="{BB962C8B-B14F-4D97-AF65-F5344CB8AC3E}">
        <p14:creationId xmlns:p14="http://schemas.microsoft.com/office/powerpoint/2010/main" val="196318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8D004-3095-4807-0C19-0CF2CE372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INICIJALNA REAKCIJA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47B81-F90C-F620-5092-BA5EBD954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Traumatski događaji su teški i ugrožavajući za djecu kao i za odrasle te izazivaju čitav niz reakcija i emocija poput straha, tuge, ljutnje, zbunjenosti tjeskobe i bespomoćnosti. Ljudima je potrebno neko vrijeme da se oporave i da mogu funkcionirati. U tom periodu izrazito je bitna podrška bliskih ljudi, obitelji i prijatelja. Ako niste sigurni kako reagirati i razgovarati s djetetom, evo što možete učiniti i kako mu olakšati </a:t>
            </a:r>
          </a:p>
        </p:txBody>
      </p:sp>
    </p:spTree>
    <p:extLst>
      <p:ext uri="{BB962C8B-B14F-4D97-AF65-F5344CB8AC3E}">
        <p14:creationId xmlns:p14="http://schemas.microsoft.com/office/powerpoint/2010/main" val="120573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873A-70BA-0003-E5CD-0171B7836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VAŠA REAKCIJA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6FCA8-1B17-5450-601A-02F14A627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Izloženost djeteta traumatskom događaju se zbog specifičnog odnosa roditelja i djece smatra traumatskim događajem i za roditelje</a:t>
            </a:r>
          </a:p>
          <a:p>
            <a:r>
              <a:rPr lang="hr-HR" dirty="0"/>
              <a:t>Mnoga djeca će pomisliti kako se to moglo ili može desiti njima, biti će im narušen osjećaj sigurnosti i zato trebaju dodatnu podršku odraslih u koje imaju povjerenje </a:t>
            </a:r>
          </a:p>
          <a:p>
            <a:r>
              <a:rPr lang="hr-HR" dirty="0"/>
              <a:t>Djeca često reagiraju i prate emocije odraslih. Podijelite s njima svoje osjećaje i pokažite tugu kako bi znali da je u redu tako se osjećati, no nemojte paničariti niti pokazivati preveliki strah jer to povećava tjeskobu kod djeteta </a:t>
            </a:r>
          </a:p>
          <a:p>
            <a:r>
              <a:rPr lang="hr-HR" dirty="0"/>
              <a:t>Na taj način im dajete ono što im je sada najpotrebnije: primjer nekoga tko se u kriznoj situaciji nosi najbolje što može</a:t>
            </a:r>
          </a:p>
        </p:txBody>
      </p:sp>
    </p:spTree>
    <p:extLst>
      <p:ext uri="{BB962C8B-B14F-4D97-AF65-F5344CB8AC3E}">
        <p14:creationId xmlns:p14="http://schemas.microsoft.com/office/powerpoint/2010/main" val="37685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CCD05-FABB-390C-24B3-21C286FCB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ZAPOČNITE RAZGOVOR U ODGOVARAJUĆEM TRENUTKU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8D90D-25BA-B2F4-D868-937BF2641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Iako je teško razgovarati o teškim događajima i stvarima, izbjegavanje razgovora može kod djece izazvati dodatan nemir. </a:t>
            </a:r>
          </a:p>
          <a:p>
            <a:r>
              <a:rPr lang="hr-HR" dirty="0"/>
              <a:t>Uz to, uvijek je bolje da dijete o događaju čuje od najbližih ljudi a ne putem medija, društvenih mreža ili vršnjaka, na taj način dolazi do širenja dezinformacija i panike</a:t>
            </a:r>
          </a:p>
          <a:p>
            <a:r>
              <a:rPr lang="hr-HR" dirty="0"/>
              <a:t>Birajte trenutak za razgovor kad je dijete u poznatoj i sigurnoj okolini i kada i vi i dijete imate vremena i volje za razgovorom. To može biti za vrijeme ručka, vožnje, šetnje...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51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72381-9606-D13F-E3A8-5F4AB19EB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DOZVOLITE DJETETU DA REAGIRA I PITA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F970D-91B2-8AFF-C593-9C3590A54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Uvijek je dobro započeti razgovor tako da vam dijete prvo </a:t>
            </a:r>
            <a:r>
              <a:rPr lang="hr-HR" b="1" dirty="0"/>
              <a:t>samo kaže što zna </a:t>
            </a:r>
            <a:r>
              <a:rPr lang="hr-HR" dirty="0"/>
              <a:t>jer ćete tako dobiti uvid u to što dijete zna, koliko zna i kako je reagiralo na događaj.</a:t>
            </a:r>
          </a:p>
          <a:p>
            <a:r>
              <a:rPr lang="hr-HR" dirty="0"/>
              <a:t>U slučaju da dijete iznese pogrešnu informaciju, </a:t>
            </a:r>
            <a:r>
              <a:rPr lang="hr-HR" b="1" dirty="0"/>
              <a:t>ispravite ga </a:t>
            </a:r>
            <a:r>
              <a:rPr lang="hr-HR" dirty="0"/>
              <a:t>i podijelite s njim ono što je </a:t>
            </a:r>
            <a:r>
              <a:rPr lang="hr-HR" b="1" dirty="0"/>
              <a:t>provjereno i ispravno, </a:t>
            </a:r>
            <a:r>
              <a:rPr lang="hr-HR" dirty="0"/>
              <a:t>na nježan i brižan način. Budite iskreni, ali </a:t>
            </a:r>
            <a:r>
              <a:rPr lang="hr-HR" b="1" dirty="0"/>
              <a:t>nemojte davati više detalja nego što je potrebno. </a:t>
            </a:r>
            <a:r>
              <a:rPr lang="hr-HR" dirty="0"/>
              <a:t>Djeca često postavljaju brojna pitanja ali zapravo ne žele toliko informacija</a:t>
            </a:r>
          </a:p>
          <a:p>
            <a:r>
              <a:rPr lang="hr-HR" dirty="0"/>
              <a:t>Manjoj djeci koja nisu čula za događaj niti imaju način kako za njega čuti, nije potrebno objašnjavati što se dogodilo</a:t>
            </a:r>
          </a:p>
        </p:txBody>
      </p:sp>
    </p:spTree>
    <p:extLst>
      <p:ext uri="{BB962C8B-B14F-4D97-AF65-F5344CB8AC3E}">
        <p14:creationId xmlns:p14="http://schemas.microsoft.com/office/powerpoint/2010/main" val="1487731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13C97-68AF-EA70-9638-77C55FAD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DOZVOLITE DJETETU DA REAGIRA I PITA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F4CD-911C-135F-4D28-EB0363E50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Nemojte prekidati djecu dok govore. </a:t>
            </a:r>
            <a:r>
              <a:rPr lang="hr-HR" b="1" dirty="0"/>
              <a:t>Pustite ih i slušajte</a:t>
            </a:r>
            <a:r>
              <a:rPr lang="hr-HR" dirty="0"/>
              <a:t>, dajte im do znanja da ih uvažavate i po potrebi odgovarajte</a:t>
            </a:r>
          </a:p>
          <a:p>
            <a:r>
              <a:rPr lang="hr-HR" dirty="0"/>
              <a:t>Usmjerite njihovu pažnju na </a:t>
            </a:r>
            <a:r>
              <a:rPr lang="hr-HR" b="1" dirty="0"/>
              <a:t>pozitivne aktere </a:t>
            </a:r>
            <a:r>
              <a:rPr lang="hr-HR" dirty="0"/>
              <a:t>događaja: npr. netko tko je žrtvama pomogao. Naglasite dobrotu i pozitivne reakcije drugih ljudi koji su bili dio događaja i na koje oni sami mogu računati za pomoć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929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E017C-496B-0DCB-CF4D-F22E83320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EMOCIONALNE REAKCIJE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B74D8-4A1B-9469-DC1A-BD2DFE04A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Djeca u ovakvim slučajevima iskazuju široki spektar emocija</a:t>
            </a:r>
          </a:p>
          <a:p>
            <a:r>
              <a:rPr lang="hr-HR" dirty="0"/>
              <a:t>Ne postoji „kriva” emocija, sve što dijete osjeća je prihvatljivo i treba se uvažiti </a:t>
            </a:r>
          </a:p>
          <a:p>
            <a:r>
              <a:rPr lang="hr-HR" dirty="0"/>
              <a:t>Nemojte pretpostavljati što dijete osjeća već ga </a:t>
            </a:r>
            <a:r>
              <a:rPr lang="hr-HR" b="1" dirty="0"/>
              <a:t>potaknite</a:t>
            </a:r>
            <a:r>
              <a:rPr lang="hr-HR" dirty="0"/>
              <a:t> da vam samo ispriča svojim riječima. </a:t>
            </a:r>
            <a:r>
              <a:rPr lang="hr-HR" b="1" dirty="0"/>
              <a:t>Nemojte inzistirati </a:t>
            </a:r>
            <a:r>
              <a:rPr lang="hr-HR" dirty="0"/>
              <a:t>na razgovoru ukoliko dijete to odbija, kod neke djece reakcija na događaj izostane potpuno a kod nekih bude zakašnjela</a:t>
            </a:r>
          </a:p>
          <a:p>
            <a:r>
              <a:rPr lang="hr-HR" b="1" dirty="0"/>
              <a:t>Pratite reakcije i ponašanje </a:t>
            </a:r>
            <a:r>
              <a:rPr lang="hr-HR" dirty="0"/>
              <a:t>svojeg djeteta i dajte mu do znanja da ste u bilo kojem trenutku tu za njega kako kroz razgovor tako i kroz naredni period. Djeci je najpotrebnije da imaju osjećaj da su saslušana i uvažena</a:t>
            </a:r>
          </a:p>
        </p:txBody>
      </p:sp>
    </p:spTree>
    <p:extLst>
      <p:ext uri="{BB962C8B-B14F-4D97-AF65-F5344CB8AC3E}">
        <p14:creationId xmlns:p14="http://schemas.microsoft.com/office/powerpoint/2010/main" val="265142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221B7-B0E7-2E5B-0A6D-E109AA321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DODATNO UMIRITI DJECU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D322B-2D38-13B1-7494-91C18F953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Neka djeca izražavat će zabrinutost za svoju sigurnost ili sigurnost vršnjaka. Uvažite tu brigu, ali im naglasite da su ovakvi događaji izrazito rijetki i da vi činite sve da ih držite sigurnima</a:t>
            </a:r>
          </a:p>
          <a:p>
            <a:r>
              <a:rPr lang="hr-HR" dirty="0"/>
              <a:t>Podsjećajte ih na pozitivne trenutke koje su do sada iskusili i kako se inače osjećaju sigurno</a:t>
            </a:r>
          </a:p>
          <a:p>
            <a:r>
              <a:rPr lang="hr-HR" dirty="0"/>
              <a:t>Govorite im da su u sigurnom i obiteljskom okruženju i nastojte da tako i bude kod kuće na način da održavate skladne odnose sa svim ukućanima i pružate im pažnju, ljubav i brigu </a:t>
            </a:r>
          </a:p>
        </p:txBody>
      </p:sp>
    </p:spTree>
    <p:extLst>
      <p:ext uri="{BB962C8B-B14F-4D97-AF65-F5344CB8AC3E}">
        <p14:creationId xmlns:p14="http://schemas.microsoft.com/office/powerpoint/2010/main" val="925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714F9-C16E-E5C1-1D40-7A372380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MEDIJI I DRUŠTVENE MREŽE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0C513-9B52-9EAA-616E-A0037B5C0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Ovakvi događaji su nažalost često prilika za širenje krivih informacija, ali i pretjeranih detalja te uznemirujućih fotografija i videa </a:t>
            </a:r>
          </a:p>
          <a:p>
            <a:r>
              <a:rPr lang="hr-HR" dirty="0"/>
              <a:t>Ovisno o djetetovoj dobi, dogovorite s njim da informacije o događaju traži od vas, odnosno iz povjerljivog izvora, te po potrebi gasite tv i radio da djeca nisu izložena informacijama više no što trebaju biti. Također limitirajte razgovore o događaju s ukućanima pred djecom  </a:t>
            </a:r>
          </a:p>
          <a:p>
            <a:r>
              <a:rPr lang="hr-HR" dirty="0"/>
              <a:t>Potrudite se zaštiti djecu od senzacionalističkih fotografija, pogotovo ako narušavaju dostojanstvo osobe </a:t>
            </a:r>
          </a:p>
          <a:p>
            <a:r>
              <a:rPr lang="hr-HR" dirty="0"/>
              <a:t>Ako su djeca već došla do nekih fotografija, preusmjerite pažnju na pozitivno, odnosno na osobe koje su spremno uskočile pomoći poput policajaca ili vatrogasaca</a:t>
            </a:r>
          </a:p>
        </p:txBody>
      </p:sp>
    </p:spTree>
    <p:extLst>
      <p:ext uri="{BB962C8B-B14F-4D97-AF65-F5344CB8AC3E}">
        <p14:creationId xmlns:p14="http://schemas.microsoft.com/office/powerpoint/2010/main" val="3308455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125</TotalTime>
  <Words>1431</Words>
  <Application>Microsoft Office PowerPoint</Application>
  <PresentationFormat>Widescreen</PresentationFormat>
  <Paragraphs>100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Garamond</vt:lpstr>
      <vt:lpstr>Organic</vt:lpstr>
      <vt:lpstr>KAKO RAZGOVARATI S DJECOM NAKON UZNEMIRUJUĆEG DOGAĐAJA</vt:lpstr>
      <vt:lpstr>INICIJALNA REAKCIJA </vt:lpstr>
      <vt:lpstr>VAŠA REAKCIJA</vt:lpstr>
      <vt:lpstr>ZAPOČNITE RAZGOVOR U ODGOVARAJUĆEM TRENUTKU</vt:lpstr>
      <vt:lpstr>DOZVOLITE DJETETU DA REAGIRA I PITA</vt:lpstr>
      <vt:lpstr>DOZVOLITE DJETETU DA REAGIRA I PITA</vt:lpstr>
      <vt:lpstr>EMOCIONALNE REAKCIJE</vt:lpstr>
      <vt:lpstr>KAKO DODATNO UMIRITI DJECU</vt:lpstr>
      <vt:lpstr>MEDIJI I DRUŠTVENE MREŽE</vt:lpstr>
      <vt:lpstr>PROMATRAJTE I PRATITE DJECU</vt:lpstr>
      <vt:lpstr>PAZITE NA SEBE</vt:lpstr>
      <vt:lpstr>ZAJEDNIČKO VRIJEME</vt:lpstr>
      <vt:lpstr>ZAKLJUČAK – ŠTO POMAŽE</vt:lpstr>
      <vt:lpstr>ZAKLJUČAK – ŠTO NE POMAŽE</vt:lpstr>
      <vt:lpstr>DOSTUPNA STRUČNA POMOĆ</vt:lpstr>
      <vt:lpstr>DOSTUPNA STRUČNA POMOĆ</vt:lpstr>
      <vt:lpstr>DOSTUPNA STRUČNA POMOĆ</vt:lpstr>
      <vt:lpstr>NAŠ KONTAKT </vt:lpstr>
      <vt:lpstr>Tu smo za sve što trebate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Lucija Balog</dc:creator>
  <cp:lastModifiedBy>Lucija Balog</cp:lastModifiedBy>
  <cp:revision>5</cp:revision>
  <dcterms:created xsi:type="dcterms:W3CDTF">2024-12-20T19:44:08Z</dcterms:created>
  <dcterms:modified xsi:type="dcterms:W3CDTF">2024-12-20T21:52:42Z</dcterms:modified>
</cp:coreProperties>
</file>