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0"/>
  </p:notesMasterIdLst>
  <p:sldIdLst>
    <p:sldId id="256" r:id="rId2"/>
    <p:sldId id="257" r:id="rId3"/>
    <p:sldId id="260" r:id="rId4"/>
    <p:sldId id="261" r:id="rId5"/>
    <p:sldId id="262" r:id="rId6"/>
    <p:sldId id="263" r:id="rId7"/>
    <p:sldId id="281" r:id="rId8"/>
    <p:sldId id="283" r:id="rId9"/>
    <p:sldId id="284" r:id="rId10"/>
    <p:sldId id="285" r:id="rId11"/>
    <p:sldId id="268" r:id="rId12"/>
    <p:sldId id="286" r:id="rId13"/>
    <p:sldId id="287" r:id="rId14"/>
    <p:sldId id="288" r:id="rId15"/>
    <p:sldId id="291" r:id="rId16"/>
    <p:sldId id="289" r:id="rId17"/>
    <p:sldId id="293" r:id="rId18"/>
    <p:sldId id="269" r:id="rId19"/>
    <p:sldId id="294" r:id="rId20"/>
    <p:sldId id="299" r:id="rId21"/>
    <p:sldId id="295" r:id="rId22"/>
    <p:sldId id="297" r:id="rId23"/>
    <p:sldId id="298" r:id="rId24"/>
    <p:sldId id="296" r:id="rId25"/>
    <p:sldId id="272" r:id="rId26"/>
    <p:sldId id="274" r:id="rId27"/>
    <p:sldId id="277" r:id="rId28"/>
    <p:sldId id="278" r:id="rId29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66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700" autoAdjust="0"/>
  </p:normalViewPr>
  <p:slideViewPr>
    <p:cSldViewPr>
      <p:cViewPr>
        <p:scale>
          <a:sx n="70" d="100"/>
          <a:sy n="70" d="100"/>
        </p:scale>
        <p:origin x="-10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F8D578-2BFD-40B9-8CC7-48BEDE698F9C}" type="datetimeFigureOut">
              <a:rPr lang="sr-Latn-CS" smtClean="0"/>
              <a:pPr/>
              <a:t>3.6.2016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231BEF-A946-4562-A03A-1F44CA348CE0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21301463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231BEF-A946-4562-A03A-1F44CA348CE0}" type="slidenum">
              <a:rPr lang="hr-HR" smtClean="0"/>
              <a:pPr/>
              <a:t>1</a:t>
            </a:fld>
            <a:endParaRPr lang="hr-H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231BEF-A946-4562-A03A-1F44CA348CE0}" type="slidenum">
              <a:rPr lang="hr-HR" smtClean="0"/>
              <a:pPr/>
              <a:t>2</a:t>
            </a:fld>
            <a:endParaRPr lang="hr-H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D99DDD67-0947-4D30-BB72-AF153C5EBC0A}" type="datetimeFigureOut">
              <a:rPr lang="sr-Latn-CS" smtClean="0"/>
              <a:pPr/>
              <a:t>3.6.2016</a:t>
            </a:fld>
            <a:endParaRPr lang="hr-H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hr-HR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AE1D83-3EA4-48AC-9455-2DDEB998261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DDD67-0947-4D30-BB72-AF153C5EBC0A}" type="datetimeFigureOut">
              <a:rPr lang="sr-Latn-CS" smtClean="0"/>
              <a:pPr/>
              <a:t>3.6.2016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E1D83-3EA4-48AC-9455-2DDEB998261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D99DDD67-0947-4D30-BB72-AF153C5EBC0A}" type="datetimeFigureOut">
              <a:rPr lang="sr-Latn-CS" smtClean="0"/>
              <a:pPr/>
              <a:t>3.6.2016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hr-HR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53AE1D83-3EA4-48AC-9455-2DDEB998261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ine 10"/>
          <p:cNvSpPr>
            <a:spLocks noChangeShapeType="1"/>
          </p:cNvSpPr>
          <p:nvPr userDrawn="1"/>
        </p:nvSpPr>
        <p:spPr bwMode="auto">
          <a:xfrm flipV="1">
            <a:off x="609600" y="6308725"/>
            <a:ext cx="7924800" cy="0"/>
          </a:xfrm>
          <a:prstGeom prst="line">
            <a:avLst/>
          </a:prstGeom>
          <a:noFill/>
          <a:ln w="3175">
            <a:solidFill>
              <a:srgbClr val="1D538B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/>
          </a:p>
        </p:txBody>
      </p:sp>
      <p:pic>
        <p:nvPicPr>
          <p:cNvPr id="4" name="Picture 11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104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2389188"/>
            <a:ext cx="7772400" cy="1471612"/>
          </a:xfrm>
        </p:spPr>
        <p:txBody>
          <a:bodyPr/>
          <a:lstStyle>
            <a:lvl1pPr algn="ctr">
              <a:defRPr sz="4000"/>
            </a:lvl1pPr>
          </a:lstStyle>
          <a:p>
            <a:pPr lvl="0"/>
            <a:r>
              <a:rPr lang="hr-HR" noProof="0" smtClean="0"/>
              <a:t>Click to edit Master title style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392863"/>
            <a:ext cx="1905000" cy="349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r-HR"/>
              <a:t>1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392863"/>
            <a:ext cx="2895600" cy="349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392863"/>
            <a:ext cx="1905000" cy="349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1FCC4ED-3D39-4F0F-977C-D6D2EBC9F7D7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xmlns="" val="35859328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DDD67-0947-4D30-BB72-AF153C5EBC0A}" type="datetimeFigureOut">
              <a:rPr lang="sr-Latn-CS" smtClean="0"/>
              <a:pPr/>
              <a:t>3.6.2016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3AE1D83-3EA4-48AC-9455-2DDEB9982613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DDD67-0947-4D30-BB72-AF153C5EBC0A}" type="datetimeFigureOut">
              <a:rPr lang="sr-Latn-CS" smtClean="0"/>
              <a:pPr/>
              <a:t>3.6.2016</a:t>
            </a:fld>
            <a:endParaRPr lang="hr-HR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53AE1D83-3EA4-48AC-9455-2DDEB9982613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D99DDD67-0947-4D30-BB72-AF153C5EBC0A}" type="datetimeFigureOut">
              <a:rPr lang="sr-Latn-CS" smtClean="0"/>
              <a:pPr/>
              <a:t>3.6.2016</a:t>
            </a:fld>
            <a:endParaRPr lang="hr-H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53AE1D83-3EA4-48AC-9455-2DDEB9982613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D99DDD67-0947-4D30-BB72-AF153C5EBC0A}" type="datetimeFigureOut">
              <a:rPr lang="sr-Latn-CS" smtClean="0"/>
              <a:pPr/>
              <a:t>3.6.2016</a:t>
            </a:fld>
            <a:endParaRPr lang="hr-HR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53AE1D83-3EA4-48AC-9455-2DDEB9982613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hr-HR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DDD67-0947-4D30-BB72-AF153C5EBC0A}" type="datetimeFigureOut">
              <a:rPr lang="sr-Latn-CS" smtClean="0"/>
              <a:pPr/>
              <a:t>3.6.2016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3AE1D83-3EA4-48AC-9455-2DDEB998261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DDD67-0947-4D30-BB72-AF153C5EBC0A}" type="datetimeFigureOut">
              <a:rPr lang="sr-Latn-CS" smtClean="0"/>
              <a:pPr/>
              <a:t>3.6.2016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AE1D83-3EA4-48AC-9455-2DDEB998261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DDD67-0947-4D30-BB72-AF153C5EBC0A}" type="datetimeFigureOut">
              <a:rPr lang="sr-Latn-CS" smtClean="0"/>
              <a:pPr/>
              <a:t>3.6.2016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3AE1D83-3EA4-48AC-9455-2DDEB9982613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D99DDD67-0947-4D30-BB72-AF153C5EBC0A}" type="datetimeFigureOut">
              <a:rPr lang="sr-Latn-CS" smtClean="0"/>
              <a:pPr/>
              <a:t>3.6.2016</a:t>
            </a:fld>
            <a:endParaRPr lang="hr-HR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53AE1D83-3EA4-48AC-9455-2DDEB9982613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99DDD67-0947-4D30-BB72-AF153C5EBC0A}" type="datetimeFigureOut">
              <a:rPr lang="sr-Latn-CS" smtClean="0"/>
              <a:pPr/>
              <a:t>3.6.2016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hr-HR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3AE1D83-3EA4-48AC-9455-2DDEB9982613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ijakic\AppData\Local\Microsoft\Windows\Temporary%20Internet%20Files\Content.IE5\20TUFDWB\MS900388407%5b1%5d.wav" TargetMode="External"/><Relationship Id="rId5" Type="http://schemas.openxmlformats.org/officeDocument/2006/relationships/image" Target="../media/image6.png"/><Relationship Id="rId4" Type="http://schemas.openxmlformats.org/officeDocument/2006/relationships/image" Target="../media/image5.wmf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pisi.weebly.com/" TargetMode="External"/><Relationship Id="rId2" Type="http://schemas.openxmlformats.org/officeDocument/2006/relationships/hyperlink" Target="http://www.upisi.hr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jpeg"/><Relationship Id="rId4" Type="http://schemas.openxmlformats.org/officeDocument/2006/relationships/hyperlink" Target="mailto:helpdesk@skole.hr" TargetMode="Externa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pisi.hr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www.upisi.hr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Korisnik\Desktop\untitled.bm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85918" y="571480"/>
            <a:ext cx="5429288" cy="387237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14480" y="4572008"/>
            <a:ext cx="7124720" cy="1295392"/>
          </a:xfrm>
        </p:spPr>
        <p:txBody>
          <a:bodyPr>
            <a:normAutofit fontScale="90000"/>
          </a:bodyPr>
          <a:lstStyle/>
          <a:p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>Upisi u srednju školu</a:t>
            </a:r>
            <a:br>
              <a:rPr lang="hr-HR" dirty="0" smtClean="0"/>
            </a:br>
            <a:r>
              <a:rPr lang="hr-HR" sz="2200" dirty="0" smtClean="0"/>
              <a:t>                  za </a:t>
            </a:r>
            <a:r>
              <a:rPr lang="hr-HR" sz="2200" dirty="0" err="1" smtClean="0"/>
              <a:t>šk.god</a:t>
            </a:r>
            <a:r>
              <a:rPr lang="hr-HR" sz="2200" dirty="0" smtClean="0"/>
              <a:t>. 2016./2017.</a:t>
            </a:r>
            <a:endParaRPr lang="hr-HR" sz="2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hr-HR" dirty="0" smtClean="0"/>
              <a:t>Ivana Jakić, psiholog</a:t>
            </a:r>
          </a:p>
          <a:p>
            <a:r>
              <a:rPr lang="hr-HR" dirty="0" smtClean="0"/>
              <a:t>Martina </a:t>
            </a:r>
            <a:r>
              <a:rPr lang="hr-HR" dirty="0" err="1" smtClean="0"/>
              <a:t>Jajtić</a:t>
            </a:r>
            <a:r>
              <a:rPr lang="hr-HR" dirty="0" smtClean="0"/>
              <a:t>, pedagog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r-HR" b="1" dirty="0" smtClean="0"/>
              <a:t/>
            </a:r>
            <a:br>
              <a:rPr lang="hr-HR" b="1" dirty="0" smtClean="0"/>
            </a:br>
            <a:r>
              <a:rPr lang="hr-HR" b="1" dirty="0" smtClean="0">
                <a:latin typeface="Lucida Calligraphy" panose="03010101010101010101" pitchFamily="66" charset="0"/>
              </a:rPr>
              <a:t>Zajednički</a:t>
            </a:r>
            <a:br>
              <a:rPr lang="hr-HR" b="1" dirty="0" smtClean="0">
                <a:latin typeface="Lucida Calligraphy" panose="03010101010101010101" pitchFamily="66" charset="0"/>
              </a:rPr>
            </a:br>
            <a:endParaRPr lang="hr-HR" dirty="0">
              <a:latin typeface="Lucida Calligraphy" panose="03010101010101010101" pitchFamily="66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marL="285750" indent="-285750">
              <a:buFont typeface="Courier New" panose="02070309020205020404" pitchFamily="49" charset="0"/>
              <a:buChar char="o"/>
            </a:pPr>
            <a:r>
              <a:rPr lang="hr-HR" sz="3100" dirty="0">
                <a:solidFill>
                  <a:schemeClr val="accent1">
                    <a:lumMod val="75000"/>
                  </a:schemeClr>
                </a:solidFill>
              </a:rPr>
              <a:t>prosjeci svih zaključnih ocjena na dvije decimale od 5. do 8. razreda </a:t>
            </a:r>
            <a:r>
              <a:rPr lang="hr-HR" sz="3100" b="1" dirty="0"/>
              <a:t>(</a:t>
            </a:r>
            <a:r>
              <a:rPr lang="hr-HR" sz="3100" b="1" dirty="0" err="1"/>
              <a:t>max</a:t>
            </a:r>
            <a:r>
              <a:rPr lang="hr-HR" sz="3100" b="1" dirty="0"/>
              <a:t>. 20 bodova)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hr-HR" sz="3100" dirty="0"/>
              <a:t>za upis u programe u trajanju manjem od tri godine vrednuje se prosjek svih zaključnih ocjena od 5. do 8. razreda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hr-HR" sz="3100" dirty="0"/>
              <a:t>za upis u trogodišnje strukovne programe i programe za vezane obrte vrednuju se i zaključne ocjene u 7. i 8. raz. iz Hrvatskog jezika, Matematike i prvog stranog jezika </a:t>
            </a:r>
            <a:r>
              <a:rPr lang="hr-HR" sz="3100" b="1" dirty="0"/>
              <a:t>(</a:t>
            </a:r>
            <a:r>
              <a:rPr lang="hr-HR" sz="3100" b="1" dirty="0" err="1"/>
              <a:t>max</a:t>
            </a:r>
            <a:r>
              <a:rPr lang="hr-HR" sz="3100" b="1" dirty="0"/>
              <a:t>. 50 </a:t>
            </a:r>
            <a:r>
              <a:rPr lang="hr-HR" sz="3100" b="1" dirty="0" smtClean="0"/>
              <a:t>bodova)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hr-HR" sz="3100" smtClean="0"/>
              <a:t>Gimnazije- vrednuju </a:t>
            </a:r>
            <a:r>
              <a:rPr lang="hr-HR" sz="3100" dirty="0"/>
              <a:t>se i zaključne ocjene u 7. i 8. raz. iz Hrvatskog jezika, Matematike i prvog stranog jezika te triju nastavnih predmeta važnih za nastavak obrazovanja (dva su propisana </a:t>
            </a:r>
            <a:r>
              <a:rPr lang="hr-HR" sz="3100" i="1" dirty="0"/>
              <a:t>Popisom  predmeta posebno važnih za upis</a:t>
            </a:r>
            <a:r>
              <a:rPr lang="hr-HR" sz="3100" dirty="0"/>
              <a:t> , a jedan samostalno određuje SŠ)   </a:t>
            </a:r>
            <a:r>
              <a:rPr lang="hr-HR" sz="3100" b="1" dirty="0"/>
              <a:t>(</a:t>
            </a:r>
            <a:r>
              <a:rPr lang="hr-HR" sz="3100" b="1" dirty="0" err="1"/>
              <a:t>max</a:t>
            </a:r>
            <a:r>
              <a:rPr lang="hr-HR" sz="3100" b="1" dirty="0"/>
              <a:t>. 80 bodova)</a:t>
            </a:r>
            <a:endParaRPr lang="hr-HR" sz="3100" b="1" i="1" dirty="0"/>
          </a:p>
          <a:p>
            <a:pPr marL="285750" indent="-285750">
              <a:buFont typeface="Courier New" panose="02070309020205020404" pitchFamily="49" charset="0"/>
              <a:buChar char="o"/>
            </a:pPr>
            <a:endParaRPr lang="hr-HR" dirty="0"/>
          </a:p>
          <a:p>
            <a:endParaRPr lang="hr-HR" dirty="0"/>
          </a:p>
          <a:p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1955242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r-HR" sz="4000" b="1" dirty="0" smtClean="0">
                <a:latin typeface="Lucida Calligraphy" panose="03010101010101010101" pitchFamily="66" charset="0"/>
              </a:rPr>
              <a:t>Dodatni</a:t>
            </a:r>
            <a:endParaRPr lang="hr-HR" sz="4000" b="1" dirty="0">
              <a:latin typeface="Lucida Calligraphy" panose="03010101010101010101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23528" y="1628800"/>
            <a:ext cx="8640960" cy="4968552"/>
          </a:xfrm>
        </p:spPr>
        <p:txBody>
          <a:bodyPr>
            <a:normAutofit/>
          </a:bodyPr>
          <a:lstStyle/>
          <a:p>
            <a:pPr algn="ctr">
              <a:lnSpc>
                <a:spcPct val="90000"/>
              </a:lnSpc>
              <a:buFont typeface="Wingdings" panose="05000000000000000000" pitchFamily="2" charset="2"/>
              <a:buChar char="ü"/>
              <a:defRPr/>
            </a:pPr>
            <a:r>
              <a:rPr lang="hr-HR" altLang="en-US" sz="2600" dirty="0">
                <a:ea typeface="Verdana" pitchFamily="34" charset="0"/>
                <a:cs typeface="Times New Roman" pitchFamily="18" charset="0"/>
              </a:rPr>
              <a:t>s</a:t>
            </a:r>
            <a:r>
              <a:rPr lang="hr-HR" altLang="en-US" sz="2600" dirty="0" smtClean="0">
                <a:ea typeface="Verdana" pitchFamily="34" charset="0"/>
                <a:cs typeface="Times New Roman" pitchFamily="18" charset="0"/>
              </a:rPr>
              <a:t>posobnosti</a:t>
            </a:r>
          </a:p>
          <a:p>
            <a:pPr algn="ctr">
              <a:lnSpc>
                <a:spcPct val="90000"/>
              </a:lnSpc>
              <a:buFont typeface="Wingdings" panose="05000000000000000000" pitchFamily="2" charset="2"/>
              <a:buChar char="ü"/>
              <a:defRPr/>
            </a:pPr>
            <a:r>
              <a:rPr lang="hr-HR" altLang="en-US" sz="2600" dirty="0">
                <a:ea typeface="Verdana" pitchFamily="34" charset="0"/>
                <a:cs typeface="Times New Roman" pitchFamily="18" charset="0"/>
              </a:rPr>
              <a:t>d</a:t>
            </a:r>
            <a:r>
              <a:rPr lang="hr-HR" altLang="en-US" sz="2600" dirty="0" smtClean="0">
                <a:ea typeface="Verdana" pitchFamily="34" charset="0"/>
                <a:cs typeface="Times New Roman" pitchFamily="18" charset="0"/>
              </a:rPr>
              <a:t>arovitost</a:t>
            </a:r>
          </a:p>
          <a:p>
            <a:pPr algn="ctr">
              <a:lnSpc>
                <a:spcPct val="90000"/>
              </a:lnSpc>
              <a:buFont typeface="Wingdings" panose="05000000000000000000" pitchFamily="2" charset="2"/>
              <a:buChar char="ü"/>
              <a:defRPr/>
            </a:pPr>
            <a:r>
              <a:rPr lang="hr-HR" altLang="en-US" sz="2600" dirty="0">
                <a:ea typeface="Verdana" pitchFamily="34" charset="0"/>
                <a:cs typeface="Times New Roman" pitchFamily="18" charset="0"/>
              </a:rPr>
              <a:t>z</a:t>
            </a:r>
            <a:r>
              <a:rPr lang="hr-HR" altLang="en-US" sz="2600" dirty="0" smtClean="0">
                <a:ea typeface="Verdana" pitchFamily="34" charset="0"/>
                <a:cs typeface="Times New Roman" pitchFamily="18" charset="0"/>
              </a:rPr>
              <a:t>nanje </a:t>
            </a:r>
            <a:endParaRPr lang="hr-HR" altLang="en-US" sz="2600" dirty="0">
              <a:ea typeface="Verdana" pitchFamily="34" charset="0"/>
              <a:cs typeface="Times New Roman" pitchFamily="18" charset="0"/>
            </a:endParaRPr>
          </a:p>
          <a:p>
            <a:pPr marL="0" indent="0" algn="ctr">
              <a:lnSpc>
                <a:spcPct val="90000"/>
              </a:lnSpc>
              <a:buNone/>
              <a:defRPr/>
            </a:pPr>
            <a:endParaRPr lang="x-none" altLang="en-US" sz="3200" smtClean="0">
              <a:ea typeface="Verdana" pitchFamily="34" charset="0"/>
              <a:cs typeface="Times New Roman" pitchFamily="18" charset="0"/>
            </a:endParaRPr>
          </a:p>
          <a:p>
            <a:r>
              <a:rPr lang="hr-HR" sz="2600" dirty="0" smtClean="0"/>
              <a:t>Dokazuju se i vrednuju na osnovi:</a:t>
            </a:r>
          </a:p>
          <a:p>
            <a:pPr>
              <a:buFontTx/>
              <a:buChar char="→"/>
            </a:pPr>
            <a:r>
              <a:rPr lang="hr-HR" sz="2200" dirty="0" smtClean="0"/>
              <a:t>provjere posebnih znanja, sposobnosti i darovitosti </a:t>
            </a:r>
            <a:r>
              <a:rPr lang="hr-HR" sz="1800" dirty="0" smtClean="0"/>
              <a:t>(likovni, glazbeni, plesni, sportski programi)</a:t>
            </a:r>
          </a:p>
          <a:p>
            <a:pPr>
              <a:buFontTx/>
              <a:buChar char="→"/>
            </a:pPr>
            <a:r>
              <a:rPr lang="hr-HR" sz="2200" dirty="0" smtClean="0"/>
              <a:t>rezultata postignutih na natjecanjima u znanju</a:t>
            </a:r>
          </a:p>
          <a:p>
            <a:pPr>
              <a:buFontTx/>
              <a:buChar char="→"/>
            </a:pPr>
            <a:r>
              <a:rPr lang="hr-HR" sz="2200" dirty="0"/>
              <a:t>r</a:t>
            </a:r>
            <a:r>
              <a:rPr lang="hr-HR" sz="2200" dirty="0" smtClean="0"/>
              <a:t>ezultata </a:t>
            </a:r>
            <a:r>
              <a:rPr lang="hr-HR" sz="2200" dirty="0"/>
              <a:t>postignutih na natjecanjima </a:t>
            </a:r>
            <a:r>
              <a:rPr lang="hr-HR" sz="2200" dirty="0" smtClean="0"/>
              <a:t>školskih sportskih društava</a:t>
            </a:r>
          </a:p>
          <a:p>
            <a:pPr marL="0" indent="0" algn="ctr">
              <a:buNone/>
            </a:pPr>
            <a:r>
              <a:rPr lang="hr-HR" sz="1800" dirty="0" smtClean="0"/>
              <a:t>*znanje + sport = vrednuje se </a:t>
            </a:r>
            <a:r>
              <a:rPr lang="hr-HR" sz="1800" b="1" dirty="0" smtClean="0"/>
              <a:t>isključivo jedno (najpovoljnije) postignuće</a:t>
            </a:r>
            <a:endParaRPr lang="hr-HR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r-HR" sz="4000" b="1" dirty="0">
                <a:latin typeface="Lucida Calligraphy" panose="03010101010101010101" pitchFamily="66" charset="0"/>
              </a:rPr>
              <a:t>Dodatni</a:t>
            </a:r>
            <a:endParaRPr lang="hr-HR" sz="400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395536" y="1628800"/>
            <a:ext cx="8496944" cy="4495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sz="2200" b="1" dirty="0" smtClean="0"/>
              <a:t>NATJECANJA IZ ZNANJA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hr-HR" sz="2400" dirty="0" smtClean="0"/>
              <a:t>Pravo na </a:t>
            </a:r>
            <a:r>
              <a:rPr lang="hr-HR" sz="2400" b="1" dirty="0" smtClean="0">
                <a:solidFill>
                  <a:srgbClr val="FF6699"/>
                </a:solidFill>
              </a:rPr>
              <a:t>izravan upis ili dodatne bodove </a:t>
            </a:r>
            <a:r>
              <a:rPr lang="hr-HR" sz="2400" dirty="0" smtClean="0"/>
              <a:t>ostvaruju kandidati na osnovi rezultata koje su postigli na </a:t>
            </a:r>
            <a:r>
              <a:rPr lang="hr-HR" sz="2400" u="sng" dirty="0" smtClean="0"/>
              <a:t>državnim/međunarodnim</a:t>
            </a:r>
            <a:r>
              <a:rPr lang="hr-HR" sz="2400" dirty="0" smtClean="0"/>
              <a:t>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hr-HR" sz="2400" dirty="0"/>
              <a:t>n</a:t>
            </a:r>
            <a:r>
              <a:rPr lang="hr-HR" sz="2400" dirty="0" smtClean="0"/>
              <a:t>atjecanjima u znanju iz nastavnih predmeta: </a:t>
            </a:r>
            <a:r>
              <a:rPr lang="hr-HR" sz="2400" b="1" dirty="0" smtClean="0"/>
              <a:t>HJ, MAT, prvi strani jezik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hr-HR" sz="2400" dirty="0" smtClean="0"/>
              <a:t>natjecanjima u znanju </a:t>
            </a:r>
            <a:r>
              <a:rPr lang="hr-HR" sz="2400" b="1" dirty="0" smtClean="0"/>
              <a:t>iz dvaju nastavnih predmeta posebno važnih</a:t>
            </a:r>
            <a:r>
              <a:rPr lang="hr-HR" sz="2400" dirty="0" smtClean="0"/>
              <a:t> </a:t>
            </a:r>
            <a:r>
              <a:rPr lang="hr-HR" sz="2400" b="1" dirty="0" smtClean="0"/>
              <a:t>za upis </a:t>
            </a:r>
            <a:r>
              <a:rPr lang="hr-HR" sz="2400" dirty="0" smtClean="0"/>
              <a:t>u skladu s </a:t>
            </a:r>
            <a:r>
              <a:rPr lang="hr-HR" sz="2400" i="1" dirty="0" smtClean="0"/>
              <a:t>Popisom predmeta posebno važnih za upis</a:t>
            </a:r>
            <a:endParaRPr lang="hr-HR" sz="2400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hr-HR" sz="2400" dirty="0"/>
              <a:t>j</a:t>
            </a:r>
            <a:r>
              <a:rPr lang="hr-HR" sz="2400" dirty="0" smtClean="0"/>
              <a:t>ednom natjecanju iz znanja koji samostalno određuje SŠ</a:t>
            </a:r>
            <a:endParaRPr lang="hr-HR" sz="2400" dirty="0"/>
          </a:p>
        </p:txBody>
      </p:sp>
    </p:spTree>
    <p:extLst>
      <p:ext uri="{BB962C8B-B14F-4D97-AF65-F5344CB8AC3E}">
        <p14:creationId xmlns:p14="http://schemas.microsoft.com/office/powerpoint/2010/main" xmlns="" val="25904070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48556" y="404664"/>
            <a:ext cx="8011876" cy="58763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83568" y="6283970"/>
            <a:ext cx="793413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400" dirty="0" smtClean="0"/>
              <a:t>Preuzeto iz </a:t>
            </a:r>
            <a:r>
              <a:rPr lang="hr-HR" sz="1400" i="1" dirty="0" smtClean="0"/>
              <a:t>Pravilnika o elementima i kriterijima za izbor kandidata za upis u I. razred SŠ (2015)</a:t>
            </a:r>
            <a:endParaRPr lang="hr-HR" sz="1400" i="1" dirty="0"/>
          </a:p>
        </p:txBody>
      </p:sp>
    </p:spTree>
    <p:extLst>
      <p:ext uri="{BB962C8B-B14F-4D97-AF65-F5344CB8AC3E}">
        <p14:creationId xmlns:p14="http://schemas.microsoft.com/office/powerpoint/2010/main" xmlns="" val="3718918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r-HR" sz="4000" b="1" dirty="0">
                <a:latin typeface="Lucida Calligraphy" panose="03010101010101010101" pitchFamily="66" charset="0"/>
              </a:rPr>
              <a:t>Dodatni</a:t>
            </a:r>
            <a:endParaRPr lang="hr-HR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95536" y="1556792"/>
            <a:ext cx="8568952" cy="49251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sz="2200" b="1" dirty="0" smtClean="0"/>
              <a:t>SPORTSKA NATJECANJA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hr-HR" sz="2200" dirty="0" smtClean="0"/>
              <a:t>Kandidatima se vrednuju rezultati koje su postigli </a:t>
            </a:r>
            <a:r>
              <a:rPr lang="hr-HR" sz="2200" b="1" dirty="0" smtClean="0"/>
              <a:t>u posljednja 4 razreda OŠ</a:t>
            </a:r>
            <a:r>
              <a:rPr lang="hr-HR" sz="2200" dirty="0" smtClean="0"/>
              <a:t> na natjecanjima školskih sportskih društava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hr-HR" sz="2200" dirty="0" smtClean="0"/>
              <a:t>Pravo na </a:t>
            </a:r>
            <a:r>
              <a:rPr lang="hr-HR" sz="2200" b="1" dirty="0" smtClean="0">
                <a:solidFill>
                  <a:schemeClr val="accent4"/>
                </a:solidFill>
              </a:rPr>
              <a:t>dodatne bodove </a:t>
            </a:r>
            <a:r>
              <a:rPr lang="hr-HR" sz="2200" dirty="0" smtClean="0"/>
              <a:t>kandidati ostvaruju na temelju </a:t>
            </a:r>
            <a:r>
              <a:rPr lang="hr-HR" sz="2200" b="1" dirty="0" smtClean="0"/>
              <a:t>službene evidencije </a:t>
            </a:r>
            <a:r>
              <a:rPr lang="hr-HR" sz="2200" dirty="0" smtClean="0"/>
              <a:t>o rezultatima održanih natjecanja školskih sportskih društava koju vodi </a:t>
            </a:r>
            <a:r>
              <a:rPr lang="hr-HR" sz="2200" b="1" dirty="0" smtClean="0"/>
              <a:t>Hrvatski školski sportski savez</a:t>
            </a:r>
            <a:endParaRPr lang="hr-HR" sz="2200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1560" y="3928018"/>
            <a:ext cx="8033834" cy="2160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734393" y="6283969"/>
            <a:ext cx="793413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400" dirty="0" smtClean="0"/>
              <a:t>Preuzeto iz </a:t>
            </a:r>
            <a:r>
              <a:rPr lang="hr-HR" sz="1400" i="1" dirty="0" smtClean="0"/>
              <a:t>Pravilnika o elementima i kriterijima za izbor kandidata za upis u I. razred SŠ (2015)</a:t>
            </a:r>
            <a:endParaRPr lang="hr-HR" sz="1400" i="1" dirty="0"/>
          </a:p>
        </p:txBody>
      </p:sp>
    </p:spTree>
    <p:extLst>
      <p:ext uri="{BB962C8B-B14F-4D97-AF65-F5344CB8AC3E}">
        <p14:creationId xmlns:p14="http://schemas.microsoft.com/office/powerpoint/2010/main" xmlns="" val="830822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Prijava učenika u odjele za sportaše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>
          <a:xfrm>
            <a:off x="624951" y="1858179"/>
            <a:ext cx="8153400" cy="4495800"/>
          </a:xfrm>
        </p:spPr>
        <p:txBody>
          <a:bodyPr/>
          <a:lstStyle/>
          <a:p>
            <a:r>
              <a:rPr lang="hr-HR" b="1" dirty="0" smtClean="0">
                <a:solidFill>
                  <a:srgbClr val="FF0000"/>
                </a:solidFill>
              </a:rPr>
              <a:t>2.6.-5.6.2016. </a:t>
            </a:r>
            <a:r>
              <a:rPr lang="hr-HR" dirty="0" smtClean="0">
                <a:sym typeface="Wingdings" pitchFamily="2" charset="2"/>
              </a:rPr>
              <a:t> iskazivanje interesa u sustavu</a:t>
            </a:r>
          </a:p>
          <a:p>
            <a:r>
              <a:rPr lang="hr-HR" b="1" dirty="0" smtClean="0">
                <a:solidFill>
                  <a:srgbClr val="FF0000"/>
                </a:solidFill>
              </a:rPr>
              <a:t>13.6.2016.</a:t>
            </a:r>
            <a:r>
              <a:rPr lang="hr-HR" dirty="0" smtClean="0"/>
              <a:t> </a:t>
            </a:r>
            <a:r>
              <a:rPr lang="hr-HR" dirty="0" smtClean="0">
                <a:sym typeface="Wingdings" pitchFamily="2" charset="2"/>
              </a:rPr>
              <a:t> objava preliminarnih</a:t>
            </a:r>
          </a:p>
          <a:p>
            <a:pPr marL="0" indent="0">
              <a:buNone/>
            </a:pPr>
            <a:r>
              <a:rPr lang="hr-HR" dirty="0" smtClean="0">
                <a:sym typeface="Wingdings" pitchFamily="2" charset="2"/>
              </a:rPr>
              <a:t>			rang lista</a:t>
            </a:r>
          </a:p>
          <a:p>
            <a:r>
              <a:rPr lang="hr-HR" b="1" dirty="0" smtClean="0">
                <a:solidFill>
                  <a:srgbClr val="FF0000"/>
                </a:solidFill>
                <a:sym typeface="Wingdings" pitchFamily="2" charset="2"/>
              </a:rPr>
              <a:t>20.6.2016.  </a:t>
            </a:r>
            <a:r>
              <a:rPr lang="hr-HR" dirty="0" smtClean="0">
                <a:sym typeface="Wingdings" pitchFamily="2" charset="2"/>
              </a:rPr>
              <a:t>objava konačne </a:t>
            </a:r>
          </a:p>
          <a:p>
            <a:pPr marL="0" indent="0">
              <a:buNone/>
            </a:pPr>
            <a:r>
              <a:rPr lang="hr-HR" dirty="0">
                <a:sym typeface="Wingdings" pitchFamily="2" charset="2"/>
              </a:rPr>
              <a:t>	</a:t>
            </a:r>
            <a:r>
              <a:rPr lang="hr-HR" dirty="0" smtClean="0">
                <a:sym typeface="Wingdings" pitchFamily="2" charset="2"/>
              </a:rPr>
              <a:t>		rang liste</a:t>
            </a:r>
          </a:p>
          <a:p>
            <a:r>
              <a:rPr lang="hr-HR" b="1" dirty="0" smtClean="0">
                <a:solidFill>
                  <a:srgbClr val="FF0000"/>
                </a:solidFill>
                <a:sym typeface="Wingdings" pitchFamily="2" charset="2"/>
              </a:rPr>
              <a:t>20.6.-24.6.2016. </a:t>
            </a:r>
            <a:r>
              <a:rPr lang="hr-HR" dirty="0" smtClean="0">
                <a:sym typeface="Wingdings" pitchFamily="2" charset="2"/>
              </a:rPr>
              <a:t> unos rang lista </a:t>
            </a:r>
          </a:p>
          <a:p>
            <a:pPr marL="0" indent="0">
              <a:buNone/>
            </a:pPr>
            <a:r>
              <a:rPr lang="hr-HR" dirty="0">
                <a:sym typeface="Wingdings" pitchFamily="2" charset="2"/>
              </a:rPr>
              <a:t>	</a:t>
            </a:r>
            <a:r>
              <a:rPr lang="hr-HR" dirty="0" smtClean="0">
                <a:sym typeface="Wingdings" pitchFamily="2" charset="2"/>
              </a:rPr>
              <a:t>			u sustav</a:t>
            </a:r>
            <a:endParaRPr lang="hr-HR" dirty="0"/>
          </a:p>
        </p:txBody>
      </p:sp>
      <p:pic>
        <p:nvPicPr>
          <p:cNvPr id="2050" name="Picture 2" descr="http://www.nakladabombon.hr/upload_data/site_photos/big_2049386716111237365175472071_colourbox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020272" y="2502060"/>
            <a:ext cx="1789537" cy="38519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872562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r-HR" sz="4000" b="1" dirty="0" smtClean="0">
                <a:latin typeface="Lucida Calligraphy" panose="03010101010101010101" pitchFamily="66" charset="0"/>
              </a:rPr>
              <a:t>Posebni</a:t>
            </a:r>
            <a:endParaRPr lang="hr-HR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1560" y="1916832"/>
            <a:ext cx="8351840" cy="4495800"/>
          </a:xfrm>
        </p:spPr>
        <p:txBody>
          <a:bodyPr>
            <a:normAutofit lnSpcReduction="10000"/>
          </a:bodyPr>
          <a:lstStyle/>
          <a:p>
            <a:r>
              <a:rPr lang="hr-HR" sz="2400" dirty="0" smtClean="0"/>
              <a:t>Poseban element vrednovanja kandidata čini vrednovanje uspjeha:</a:t>
            </a:r>
          </a:p>
          <a:p>
            <a:pPr>
              <a:buFont typeface="Wingdings" panose="05000000000000000000" pitchFamily="2" charset="2"/>
              <a:buChar char=""/>
            </a:pPr>
            <a:r>
              <a:rPr lang="hr-HR" sz="2200" dirty="0"/>
              <a:t>k</a:t>
            </a:r>
            <a:r>
              <a:rPr lang="hr-HR" sz="2200" dirty="0" smtClean="0"/>
              <a:t>andidata sa zdravstvenim teškoćama (1 bod)</a:t>
            </a:r>
          </a:p>
          <a:p>
            <a:pPr>
              <a:buFont typeface="Wingdings" panose="05000000000000000000" pitchFamily="2" charset="2"/>
              <a:buChar char=""/>
            </a:pPr>
            <a:r>
              <a:rPr lang="hr-HR" sz="2200" dirty="0"/>
              <a:t>k</a:t>
            </a:r>
            <a:r>
              <a:rPr lang="hr-HR" sz="2200" dirty="0" smtClean="0"/>
              <a:t>andidata koji žive u otežanim uvjetima obrazovanja uzrokovanih nepovoljnim ekonomskim, socijalnim i odgojnim čimbenicima (1 bod)</a:t>
            </a:r>
          </a:p>
          <a:p>
            <a:pPr>
              <a:buFont typeface="Wingdings" panose="05000000000000000000" pitchFamily="2" charset="2"/>
              <a:buChar char=""/>
            </a:pPr>
            <a:r>
              <a:rPr lang="hr-HR" sz="2200" dirty="0"/>
              <a:t>k</a:t>
            </a:r>
            <a:r>
              <a:rPr lang="hr-HR" sz="2200" dirty="0" smtClean="0"/>
              <a:t>andidata za upis na osnovi Nacionalne strategije za uključivanje Roma (2 boda)</a:t>
            </a:r>
          </a:p>
          <a:p>
            <a:pPr>
              <a:buFont typeface="Wingdings" panose="05000000000000000000" pitchFamily="2" charset="2"/>
              <a:buChar char=""/>
            </a:pPr>
            <a:r>
              <a:rPr lang="hr-HR" sz="2200" dirty="0"/>
              <a:t>k</a:t>
            </a:r>
            <a:r>
              <a:rPr lang="hr-HR" sz="2200" dirty="0" smtClean="0"/>
              <a:t>andidata hrvatskih državljana čiji su roditelji državni službenici koji su po službenoj dužnosti u ime RH bili upućeni na rad u inozemstvo (izravan upis ukoliko se zadovolje svi uvjeti) </a:t>
            </a:r>
          </a:p>
          <a:p>
            <a:pPr marL="0" indent="0">
              <a:buNone/>
            </a:pPr>
            <a:endParaRPr lang="hr-HR" sz="2200" dirty="0"/>
          </a:p>
          <a:p>
            <a:pPr marL="0" indent="0">
              <a:buNone/>
            </a:pPr>
            <a:r>
              <a:rPr lang="hr-HR" sz="2200" dirty="0" smtClean="0"/>
              <a:t>*Priznaje se isključivo 1 (najpovoljnije) pravo!</a:t>
            </a:r>
            <a:endParaRPr lang="hr-HR" sz="2200" dirty="0"/>
          </a:p>
        </p:txBody>
      </p:sp>
    </p:spTree>
    <p:extLst>
      <p:ext uri="{BB962C8B-B14F-4D97-AF65-F5344CB8AC3E}">
        <p14:creationId xmlns:p14="http://schemas.microsoft.com/office/powerpoint/2010/main" xmlns="" val="731327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r-HR" sz="3600" dirty="0" smtClean="0"/>
              <a:t>UČENICI U OTEŽANIM ŽIVOTNIM OKOLNOSTIMA</a:t>
            </a:r>
            <a:endParaRPr lang="hr-HR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4014936"/>
          </a:xfrm>
        </p:spPr>
        <p:txBody>
          <a:bodyPr>
            <a:normAutofit fontScale="62500" lnSpcReduction="20000"/>
          </a:bodyPr>
          <a:lstStyle/>
          <a:p>
            <a:pPr lvl="0"/>
            <a:endParaRPr lang="hr-HR" dirty="0" smtClean="0"/>
          </a:p>
          <a:p>
            <a:pPr lvl="0"/>
            <a:r>
              <a:rPr lang="hr-HR" dirty="0" smtClean="0"/>
              <a:t>jedan ili oba roditelja s dugotrajnom teškom bolesti </a:t>
            </a:r>
          </a:p>
          <a:p>
            <a:pPr lvl="0"/>
            <a:r>
              <a:rPr lang="hr-HR" dirty="0" smtClean="0"/>
              <a:t>dugotrajno nezaposlena oba roditelja</a:t>
            </a:r>
          </a:p>
          <a:p>
            <a:pPr lvl="0"/>
            <a:endParaRPr lang="hr-HR" dirty="0" smtClean="0"/>
          </a:p>
          <a:p>
            <a:pPr lvl="0"/>
            <a:r>
              <a:rPr lang="hr-HR" dirty="0" smtClean="0"/>
              <a:t>samohrani roditelj korisnik socijalne skrbi</a:t>
            </a:r>
          </a:p>
          <a:p>
            <a:pPr lvl="0"/>
            <a:endParaRPr lang="hr-HR" dirty="0" smtClean="0"/>
          </a:p>
          <a:p>
            <a:pPr lvl="0"/>
            <a:r>
              <a:rPr lang="hr-HR" dirty="0" smtClean="0"/>
              <a:t>ako je učeniku jedan roditelj preminuo</a:t>
            </a:r>
          </a:p>
          <a:p>
            <a:pPr lvl="0"/>
            <a:endParaRPr lang="hr-HR" dirty="0" smtClean="0"/>
          </a:p>
          <a:p>
            <a:pPr lvl="0"/>
            <a:r>
              <a:rPr lang="hr-HR" dirty="0" smtClean="0"/>
              <a:t>dijete bez roditelja ili odgovarajuće roditeljske skrbi</a:t>
            </a:r>
          </a:p>
          <a:p>
            <a:endParaRPr lang="hr-HR" dirty="0"/>
          </a:p>
        </p:txBody>
      </p:sp>
      <p:sp>
        <p:nvSpPr>
          <p:cNvPr id="7" name="Rezervirano mjesto sadržaja 6"/>
          <p:cNvSpPr>
            <a:spLocks noGrp="1"/>
          </p:cNvSpPr>
          <p:nvPr>
            <p:ph sz="quarter" idx="4"/>
          </p:nvPr>
        </p:nvSpPr>
        <p:spPr>
          <a:xfrm>
            <a:off x="4788024" y="2780928"/>
            <a:ext cx="3886200" cy="35814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hr-HR" sz="1800" dirty="0" smtClean="0"/>
              <a:t>Liječnička potvrda </a:t>
            </a:r>
          </a:p>
          <a:p>
            <a:pPr marL="0" indent="0">
              <a:spcBef>
                <a:spcPts val="0"/>
              </a:spcBef>
              <a:buNone/>
            </a:pPr>
            <a:endParaRPr lang="hr-HR" sz="1800" dirty="0" smtClean="0"/>
          </a:p>
          <a:p>
            <a:pPr>
              <a:spcBef>
                <a:spcPts val="0"/>
              </a:spcBef>
            </a:pPr>
            <a:r>
              <a:rPr lang="hr-HR" sz="1800" dirty="0" smtClean="0"/>
              <a:t>Potvrda HZZ-a </a:t>
            </a:r>
          </a:p>
          <a:p>
            <a:pPr marL="0" indent="0">
              <a:spcBef>
                <a:spcPts val="0"/>
              </a:spcBef>
              <a:buNone/>
            </a:pPr>
            <a:endParaRPr lang="hr-HR" sz="1800" dirty="0" smtClean="0"/>
          </a:p>
          <a:p>
            <a:pPr marL="0" indent="0">
              <a:spcBef>
                <a:spcPts val="0"/>
              </a:spcBef>
              <a:buNone/>
            </a:pPr>
            <a:endParaRPr lang="hr-HR" sz="1800" dirty="0" smtClean="0"/>
          </a:p>
          <a:p>
            <a:pPr>
              <a:spcBef>
                <a:spcPts val="0"/>
              </a:spcBef>
            </a:pPr>
            <a:r>
              <a:rPr lang="hr-HR" sz="1800" dirty="0" smtClean="0"/>
              <a:t>Potvrda CZSS-a ili drugog nadležnog tijela</a:t>
            </a:r>
          </a:p>
          <a:p>
            <a:pPr>
              <a:spcBef>
                <a:spcPts val="0"/>
              </a:spcBef>
            </a:pPr>
            <a:endParaRPr lang="hr-HR" sz="1800" dirty="0" smtClean="0"/>
          </a:p>
          <a:p>
            <a:pPr>
              <a:spcBef>
                <a:spcPts val="0"/>
              </a:spcBef>
            </a:pPr>
            <a:r>
              <a:rPr lang="hr-HR" sz="1800" dirty="0" smtClean="0"/>
              <a:t>Isprava iz matice umrlih ili smrtni list</a:t>
            </a:r>
          </a:p>
          <a:p>
            <a:pPr>
              <a:spcBef>
                <a:spcPts val="0"/>
              </a:spcBef>
            </a:pPr>
            <a:endParaRPr lang="hr-HR" sz="1800" dirty="0" smtClean="0"/>
          </a:p>
          <a:p>
            <a:pPr>
              <a:spcBef>
                <a:spcPts val="0"/>
              </a:spcBef>
            </a:pPr>
            <a:r>
              <a:rPr lang="hr-HR" sz="1800" dirty="0" smtClean="0"/>
              <a:t>Potvrda nadležnog CZSS-a</a:t>
            </a:r>
            <a:endParaRPr lang="hr-HR" sz="1800" dirty="0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pPr algn="ctr"/>
            <a:r>
              <a:rPr lang="hr-HR" dirty="0" smtClean="0"/>
              <a:t>Kategorija	</a:t>
            </a:r>
            <a:endParaRPr lang="hr-HR" dirty="0"/>
          </a:p>
        </p:txBody>
      </p:sp>
      <p:sp>
        <p:nvSpPr>
          <p:cNvPr id="6" name="Rezervirano mjesto teksta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hr-HR" dirty="0" smtClean="0"/>
              <a:t>Dokumentacija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3185084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UČENICI S TEŠKOĆAMA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531352" cy="449580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buFont typeface="Wingdings" pitchFamily="2" charset="2"/>
              <a:buChar char="q"/>
              <a:defRPr/>
            </a:pPr>
            <a:r>
              <a:rPr lang="hr-HR" sz="22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Učenici s promijenjenim oblikom školovanja</a:t>
            </a:r>
            <a:r>
              <a:rPr lang="hr-HR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-</a:t>
            </a:r>
            <a:r>
              <a:rPr lang="hr-HR" sz="2200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hr-HR" sz="2200" dirty="0">
                <a:latin typeface="Tahoma" pitchFamily="34" charset="0"/>
                <a:ea typeface="Tahoma" pitchFamily="34" charset="0"/>
                <a:cs typeface="Tahoma" pitchFamily="34" charset="0"/>
              </a:rPr>
              <a:t>j</a:t>
            </a:r>
            <a:r>
              <a:rPr lang="hr-HR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avljaju se u Gradski ured za obrazovanje, kulturu i sport </a:t>
            </a: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hr-HR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 </a:t>
            </a:r>
            <a:r>
              <a:rPr lang="hr-HR" sz="22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2.6.-15.6.2016.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"/>
              <a:defRPr/>
            </a:pPr>
            <a:r>
              <a:rPr lang="hr-HR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rangiraju se na zasebnim ljestvicama, </a:t>
            </a:r>
            <a:r>
              <a:rPr lang="vi-VN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 </a:t>
            </a:r>
            <a:r>
              <a:rPr lang="vi-VN" sz="2200" dirty="0">
                <a:latin typeface="Tahoma" pitchFamily="34" charset="0"/>
                <a:ea typeface="Tahoma" pitchFamily="34" charset="0"/>
                <a:cs typeface="Tahoma" pitchFamily="34" charset="0"/>
              </a:rPr>
              <a:t>temeljem ostvarenog ukupnog broja bodova utvrđenog tijekom postupka vrednovanja</a:t>
            </a:r>
            <a:r>
              <a:rPr lang="hr-HR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"/>
              <a:defRPr/>
            </a:pPr>
            <a:r>
              <a:rPr lang="hr-HR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razvrstavaju se </a:t>
            </a:r>
            <a:r>
              <a:rPr lang="en-US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u </a:t>
            </a:r>
            <a:r>
              <a:rPr lang="en-US" sz="22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programe</a:t>
            </a:r>
            <a:r>
              <a:rPr lang="en-US" sz="22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2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za</a:t>
            </a:r>
            <a:r>
              <a:rPr lang="en-US" sz="22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2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koje</a:t>
            </a:r>
            <a:r>
              <a:rPr lang="en-US" sz="22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posjeduj</a:t>
            </a:r>
            <a:r>
              <a:rPr lang="hr-HR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u</a:t>
            </a:r>
            <a:r>
              <a:rPr lang="en-US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2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stručno</a:t>
            </a:r>
            <a:r>
              <a:rPr lang="en-US" sz="22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2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mišljenje</a:t>
            </a:r>
            <a:r>
              <a:rPr lang="en-US" sz="2200" dirty="0">
                <a:latin typeface="Tahoma" pitchFamily="34" charset="0"/>
                <a:ea typeface="Tahoma" pitchFamily="34" charset="0"/>
                <a:cs typeface="Tahoma" pitchFamily="34" charset="0"/>
              </a:rPr>
              <a:t> H</a:t>
            </a:r>
            <a:r>
              <a:rPr lang="hr-HR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ZZ-a</a:t>
            </a:r>
            <a:r>
              <a:rPr lang="en-US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endParaRPr lang="hr-HR" sz="22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"/>
              <a:defRPr/>
            </a:pPr>
            <a:r>
              <a:rPr lang="hr-HR" sz="2200" dirty="0">
                <a:latin typeface="Tahoma" pitchFamily="34" charset="0"/>
                <a:ea typeface="Tahoma" pitchFamily="34" charset="0"/>
                <a:cs typeface="Tahoma" pitchFamily="34" charset="0"/>
              </a:rPr>
              <a:t>p</a:t>
            </a:r>
            <a:r>
              <a:rPr lang="hr-HR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otrebno je </a:t>
            </a:r>
            <a:r>
              <a:rPr lang="en-US" sz="2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zadovolj</a:t>
            </a:r>
            <a:r>
              <a:rPr lang="hr-HR" sz="2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iti</a:t>
            </a:r>
            <a:r>
              <a:rPr lang="en-US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hr-HR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 </a:t>
            </a:r>
            <a:r>
              <a:rPr lang="en-US" sz="2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na</a:t>
            </a:r>
            <a:r>
              <a:rPr lang="en-US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2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ispitu</a:t>
            </a:r>
            <a:r>
              <a:rPr lang="en-US" sz="22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2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darovitosti</a:t>
            </a:r>
            <a:r>
              <a:rPr lang="en-US" sz="2200" dirty="0">
                <a:latin typeface="Tahoma" pitchFamily="34" charset="0"/>
                <a:ea typeface="Tahoma" pitchFamily="34" charset="0"/>
                <a:cs typeface="Tahoma" pitchFamily="34" charset="0"/>
              </a:rPr>
              <a:t> u </a:t>
            </a:r>
            <a:r>
              <a:rPr lang="en-US" sz="22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školama</a:t>
            </a:r>
            <a:r>
              <a:rPr lang="en-US" sz="2200" dirty="0">
                <a:latin typeface="Tahoma" pitchFamily="34" charset="0"/>
                <a:ea typeface="Tahoma" pitchFamily="34" charset="0"/>
                <a:cs typeface="Tahoma" pitchFamily="34" charset="0"/>
              </a:rPr>
              <a:t> u </a:t>
            </a:r>
            <a:r>
              <a:rPr lang="en-US" sz="22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kojima</a:t>
            </a:r>
            <a:r>
              <a:rPr lang="en-US" sz="2200" dirty="0">
                <a:latin typeface="Tahoma" pitchFamily="34" charset="0"/>
                <a:ea typeface="Tahoma" pitchFamily="34" charset="0"/>
                <a:cs typeface="Tahoma" pitchFamily="34" charset="0"/>
              </a:rPr>
              <a:t> je to </a:t>
            </a:r>
            <a:r>
              <a:rPr lang="en-US" sz="22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uvjet</a:t>
            </a:r>
            <a:r>
              <a:rPr lang="en-US" sz="22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2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za</a:t>
            </a:r>
            <a:r>
              <a:rPr lang="en-US" sz="22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2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upis</a:t>
            </a:r>
            <a:endParaRPr lang="hr-HR" sz="22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hr-HR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Dokumentacija:</a:t>
            </a:r>
          </a:p>
          <a:p>
            <a:pPr marL="514350" indent="-514350">
              <a:lnSpc>
                <a:spcPct val="90000"/>
              </a:lnSpc>
              <a:buAutoNum type="arabicPeriod"/>
              <a:defRPr/>
            </a:pPr>
            <a:r>
              <a:rPr lang="hr-HR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Rješenje o primjerenom obliku školovanja</a:t>
            </a:r>
          </a:p>
          <a:p>
            <a:pPr marL="514350" indent="-514350">
              <a:lnSpc>
                <a:spcPct val="90000"/>
              </a:lnSpc>
              <a:buAutoNum type="arabicPeriod"/>
              <a:defRPr/>
            </a:pPr>
            <a:r>
              <a:rPr lang="hr-HR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Mišljenje HZZ-a </a:t>
            </a:r>
            <a:r>
              <a:rPr lang="hr-HR" sz="2200" smtClean="0">
                <a:latin typeface="Tahoma" pitchFamily="34" charset="0"/>
                <a:ea typeface="Tahoma" pitchFamily="34" charset="0"/>
                <a:cs typeface="Tahoma" pitchFamily="34" charset="0"/>
              </a:rPr>
              <a:t>(i med.dokumentacija</a:t>
            </a:r>
            <a:r>
              <a:rPr lang="hr-HR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)</a:t>
            </a:r>
          </a:p>
          <a:p>
            <a:pPr marL="514350" indent="-514350">
              <a:lnSpc>
                <a:spcPct val="90000"/>
              </a:lnSpc>
              <a:buAutoNum type="arabicPeriod"/>
              <a:defRPr/>
            </a:pPr>
            <a:r>
              <a:rPr lang="hr-HR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Obrazac za prijavu</a:t>
            </a:r>
            <a:endParaRPr lang="en-US" sz="22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indent="0">
              <a:buNone/>
            </a:pPr>
            <a:endParaRPr lang="hr-HR" sz="22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 idx="4294967295"/>
          </p:nvPr>
        </p:nvSpPr>
        <p:spPr>
          <a:xfrm>
            <a:off x="990600" y="228600"/>
            <a:ext cx="8153400" cy="990600"/>
          </a:xfrm>
        </p:spPr>
        <p:txBody>
          <a:bodyPr>
            <a:noAutofit/>
          </a:bodyPr>
          <a:lstStyle/>
          <a:p>
            <a:r>
              <a:rPr lang="hr-HR" sz="3400" dirty="0" smtClean="0"/>
              <a:t>ROKOVI ZA UČENIKE S TEŠKOĆAMA</a:t>
            </a:r>
            <a:endParaRPr lang="hr-HR" sz="34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746950"/>
            <a:ext cx="6912768" cy="37667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11757" y="1426241"/>
            <a:ext cx="1296144" cy="646331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hr-HR" dirty="0" smtClean="0"/>
              <a:t>Ljetni upisni rok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1701105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smtClean="0"/>
              <a:t/>
            </a:r>
            <a:br>
              <a:rPr lang="hr-HR" smtClean="0"/>
            </a:br>
            <a:r>
              <a:rPr lang="hr-HR" smtClean="0"/>
              <a:t/>
            </a:r>
            <a:br>
              <a:rPr lang="hr-HR" smtClean="0"/>
            </a:br>
            <a:r>
              <a:rPr lang="hr-HR" smtClean="0"/>
              <a:t/>
            </a:r>
            <a:br>
              <a:rPr lang="hr-HR" smtClean="0"/>
            </a:br>
            <a:r>
              <a:rPr lang="hr-HR" smtClean="0"/>
              <a:t/>
            </a:r>
            <a:br>
              <a:rPr lang="hr-HR" smtClean="0"/>
            </a:br>
            <a:r>
              <a:rPr lang="hr-HR" smtClean="0"/>
              <a:t/>
            </a:r>
            <a:br>
              <a:rPr lang="hr-HR" smtClean="0"/>
            </a:br>
            <a:r>
              <a:rPr lang="hr-HR" smtClean="0"/>
              <a:t/>
            </a:r>
            <a:br>
              <a:rPr lang="hr-HR" smtClean="0"/>
            </a:br>
            <a:r>
              <a:rPr lang="hr-HR" smtClean="0"/>
              <a:t/>
            </a:r>
            <a:br>
              <a:rPr lang="hr-HR" smtClean="0"/>
            </a:br>
            <a:r>
              <a:rPr lang="hr-HR" smtClean="0"/>
              <a:t>Vrijeme je….</a:t>
            </a:r>
            <a:br>
              <a:rPr lang="hr-HR" smtClean="0"/>
            </a:br>
            <a:r>
              <a:rPr lang="hr-HR" smtClean="0"/>
              <a:t/>
            </a:r>
            <a:br>
              <a:rPr lang="hr-HR" smtClean="0"/>
            </a:br>
            <a:r>
              <a:rPr lang="hr-HR" smtClean="0"/>
              <a:t/>
            </a:r>
            <a:br>
              <a:rPr lang="hr-HR" smtClean="0"/>
            </a:br>
            <a:r>
              <a:rPr lang="hr-HR" smtClean="0"/>
              <a:t/>
            </a:r>
            <a:br>
              <a:rPr lang="hr-HR" smtClean="0"/>
            </a:br>
            <a:r>
              <a:rPr lang="hr-HR" smtClean="0"/>
              <a:t/>
            </a:r>
            <a:br>
              <a:rPr lang="hr-HR" smtClean="0"/>
            </a:br>
            <a:r>
              <a:rPr lang="hr-HR" smtClean="0"/>
              <a:t/>
            </a:r>
            <a:br>
              <a:rPr lang="hr-HR" smtClean="0"/>
            </a:br>
            <a:r>
              <a:rPr lang="hr-HR" smtClean="0"/>
              <a:t/>
            </a:r>
            <a:br>
              <a:rPr lang="hr-HR" smtClean="0"/>
            </a:br>
            <a:r>
              <a:rPr lang="hr-HR" smtClean="0">
                <a:solidFill>
                  <a:schemeClr val="tx1"/>
                </a:solidFill>
              </a:rPr>
              <a:t>...za razmišljanje o upisima</a:t>
            </a:r>
            <a:endParaRPr lang="hr-HR">
              <a:solidFill>
                <a:schemeClr val="tx1"/>
              </a:solidFill>
            </a:endParaRPr>
          </a:p>
        </p:txBody>
      </p:sp>
      <p:pic>
        <p:nvPicPr>
          <p:cNvPr id="1026" name="Picture 2" descr="C:\Program Files\Microsoft Office\MEDIA\CAGCAT10\j0234131.wmf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4" cstate="print"/>
          <a:stretch>
            <a:fillRect/>
          </a:stretch>
        </p:blipFill>
        <p:spPr bwMode="auto">
          <a:xfrm>
            <a:off x="3428992" y="2071678"/>
            <a:ext cx="1948243" cy="2071702"/>
          </a:xfrm>
          <a:prstGeom prst="rect">
            <a:avLst/>
          </a:prstGeom>
          <a:noFill/>
        </p:spPr>
      </p:pic>
      <p:pic>
        <p:nvPicPr>
          <p:cNvPr id="4" name="MS900388407[1]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 cstate="print"/>
          <a:stretch>
            <a:fillRect/>
          </a:stretch>
        </p:blipFill>
        <p:spPr>
          <a:xfrm>
            <a:off x="4399533" y="3000372"/>
            <a:ext cx="244475" cy="2444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033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89380" y="1340768"/>
            <a:ext cx="7053271" cy="23042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59632" y="3501008"/>
            <a:ext cx="6912768" cy="15841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34739" y="476672"/>
            <a:ext cx="1296144" cy="646331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hr-HR" dirty="0" smtClean="0"/>
              <a:t>Jesenski</a:t>
            </a:r>
          </a:p>
          <a:p>
            <a:r>
              <a:rPr lang="hr-HR" dirty="0"/>
              <a:t>u</a:t>
            </a:r>
            <a:r>
              <a:rPr lang="hr-HR" dirty="0" smtClean="0"/>
              <a:t>pisni rok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373186069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 idx="4294967295"/>
          </p:nvPr>
        </p:nvSpPr>
        <p:spPr>
          <a:xfrm>
            <a:off x="251520" y="11875"/>
            <a:ext cx="8153400" cy="990600"/>
          </a:xfrm>
        </p:spPr>
        <p:txBody>
          <a:bodyPr>
            <a:normAutofit/>
          </a:bodyPr>
          <a:lstStyle/>
          <a:p>
            <a:pPr algn="ctr"/>
            <a:r>
              <a:rPr lang="hr-H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ROKOVI ZA REDOVITE </a:t>
            </a:r>
            <a:r>
              <a:rPr lang="hr-H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KANDIDATE</a:t>
            </a:r>
            <a:endParaRPr lang="hr-HR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63688" y="1124744"/>
            <a:ext cx="5341318" cy="514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23528" y="1103076"/>
            <a:ext cx="1296144" cy="646331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hr-HR" dirty="0" smtClean="0"/>
              <a:t>Ljetni upisni rok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1082487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61326" y="836712"/>
            <a:ext cx="6602948" cy="36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423140622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71452" y="260556"/>
            <a:ext cx="4992835" cy="43311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71452" y="4536704"/>
            <a:ext cx="5107421" cy="1705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34739" y="1268760"/>
            <a:ext cx="1296144" cy="646331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hr-HR" dirty="0" smtClean="0"/>
              <a:t>Jesenski</a:t>
            </a:r>
          </a:p>
          <a:p>
            <a:r>
              <a:rPr lang="hr-HR" dirty="0"/>
              <a:t>u</a:t>
            </a:r>
            <a:r>
              <a:rPr lang="hr-HR" dirty="0" smtClean="0"/>
              <a:t>pisni rok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9007604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 smtClean="0"/>
              <a:t>NAKNADNI UPISNI ROK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hr-HR" sz="2600" dirty="0" smtClean="0"/>
              <a:t>Mogućnost prijave u programe u kojima je nakon jesenskog roka ostalo slobodnih mjesta</a:t>
            </a:r>
          </a:p>
          <a:p>
            <a:r>
              <a:rPr lang="hr-HR" sz="2600" b="1" dirty="0" smtClean="0">
                <a:solidFill>
                  <a:srgbClr val="FF0000"/>
                </a:solidFill>
              </a:rPr>
              <a:t>Od 5. do 9. rujna 2016.</a:t>
            </a:r>
          </a:p>
          <a:p>
            <a:r>
              <a:rPr lang="hr-HR" sz="2600" dirty="0">
                <a:cs typeface="Times New Roman" pitchFamily="18" charset="0"/>
              </a:rPr>
              <a:t>O upisu učenika u naknadnome roku </a:t>
            </a:r>
            <a:r>
              <a:rPr lang="hr-HR" sz="2600" b="1" dirty="0">
                <a:cs typeface="Times New Roman" pitchFamily="18" charset="0"/>
              </a:rPr>
              <a:t>odlučuje upisno povjerenstvo </a:t>
            </a:r>
            <a:r>
              <a:rPr lang="hr-HR" sz="2600" b="1" dirty="0" smtClean="0">
                <a:cs typeface="Times New Roman" pitchFamily="18" charset="0"/>
              </a:rPr>
              <a:t>škole</a:t>
            </a:r>
            <a:r>
              <a:rPr lang="hr-HR" sz="2600" dirty="0">
                <a:cs typeface="Times New Roman" pitchFamily="18" charset="0"/>
              </a:rPr>
              <a:t> </a:t>
            </a:r>
            <a:r>
              <a:rPr lang="hr-HR" sz="2600" dirty="0" smtClean="0">
                <a:cs typeface="Times New Roman" pitchFamily="18" charset="0"/>
              </a:rPr>
              <a:t>temeljem </a:t>
            </a:r>
            <a:r>
              <a:rPr lang="hr-HR" sz="2600" dirty="0">
                <a:cs typeface="Times New Roman" pitchFamily="18" charset="0"/>
              </a:rPr>
              <a:t>pisanoga zahtjeva učenika te podatke o </a:t>
            </a:r>
            <a:r>
              <a:rPr lang="hr-HR" sz="2600" dirty="0" smtClean="0">
                <a:cs typeface="Times New Roman" pitchFamily="18" charset="0"/>
              </a:rPr>
              <a:t>upisu </a:t>
            </a:r>
            <a:r>
              <a:rPr lang="hr-HR" sz="2600" dirty="0">
                <a:cs typeface="Times New Roman" pitchFamily="18" charset="0"/>
              </a:rPr>
              <a:t>unosi u </a:t>
            </a:r>
            <a:r>
              <a:rPr lang="hr-HR" sz="2600" dirty="0" err="1">
                <a:cs typeface="Times New Roman" pitchFamily="18" charset="0"/>
              </a:rPr>
              <a:t>NISpuSŠ</a:t>
            </a:r>
            <a:r>
              <a:rPr lang="hr-HR" sz="2600" dirty="0">
                <a:cs typeface="Times New Roman" pitchFamily="18" charset="0"/>
              </a:rPr>
              <a:t>, po zaprimljenoj potpisanoj upisnici </a:t>
            </a:r>
            <a:r>
              <a:rPr lang="hr-HR" sz="2600" dirty="0" smtClean="0">
                <a:cs typeface="Times New Roman" pitchFamily="18" charset="0"/>
              </a:rPr>
              <a:t>učenika </a:t>
            </a:r>
            <a:r>
              <a:rPr lang="hr-HR" sz="2600" dirty="0">
                <a:cs typeface="Times New Roman" pitchFamily="18" charset="0"/>
              </a:rPr>
              <a:t>te ostaloj dokumentaciji potrebnoj za upis</a:t>
            </a:r>
          </a:p>
          <a:p>
            <a:endParaRPr lang="hr-HR" sz="2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80116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POTVRDE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Char char="q"/>
              <a:defRPr/>
            </a:pPr>
            <a:r>
              <a:rPr lang="hr-HR" sz="2800" b="1" dirty="0" smtClean="0">
                <a:cs typeface="Times New Roman" pitchFamily="18" charset="0"/>
              </a:rPr>
              <a:t>POTVRDA -</a:t>
            </a:r>
            <a:r>
              <a:rPr lang="en-US" sz="2800" b="1" dirty="0" err="1" smtClean="0">
                <a:cs typeface="Times New Roman" pitchFamily="18" charset="0"/>
              </a:rPr>
              <a:t>utvrđivanje</a:t>
            </a:r>
            <a:r>
              <a:rPr lang="en-US" sz="2800" b="1" dirty="0" smtClean="0">
                <a:cs typeface="Times New Roman" pitchFamily="18" charset="0"/>
              </a:rPr>
              <a:t> </a:t>
            </a:r>
            <a:r>
              <a:rPr lang="en-US" sz="2800" b="1" dirty="0" err="1" smtClean="0">
                <a:cs typeface="Times New Roman" pitchFamily="18" charset="0"/>
              </a:rPr>
              <a:t>zdravstvene</a:t>
            </a:r>
            <a:r>
              <a:rPr lang="en-US" sz="2800" b="1" dirty="0" smtClean="0">
                <a:cs typeface="Times New Roman" pitchFamily="18" charset="0"/>
              </a:rPr>
              <a:t> </a:t>
            </a:r>
            <a:r>
              <a:rPr lang="en-US" sz="2800" b="1" dirty="0" err="1" smtClean="0">
                <a:cs typeface="Times New Roman" pitchFamily="18" charset="0"/>
              </a:rPr>
              <a:t>sposobnosti</a:t>
            </a:r>
            <a:r>
              <a:rPr lang="hr-HR" sz="2800" b="1" dirty="0" smtClean="0">
                <a:cs typeface="Times New Roman" pitchFamily="18" charset="0"/>
              </a:rPr>
              <a:t> (NEPOSTOJANJE KONTRAINDIKACIJA)</a:t>
            </a:r>
          </a:p>
          <a:p>
            <a:pPr>
              <a:lnSpc>
                <a:spcPct val="90000"/>
              </a:lnSpc>
              <a:buFont typeface="Wingdings" pitchFamily="2" charset="2"/>
              <a:buChar char="q"/>
              <a:defRPr/>
            </a:pPr>
            <a:r>
              <a:rPr lang="hr-HR" sz="2800" dirty="0" smtClean="0">
                <a:cs typeface="Times New Roman" pitchFamily="18" charset="0"/>
              </a:rPr>
              <a:t>Izdaje školski liječnik </a:t>
            </a:r>
            <a:endParaRPr lang="hr-HR" sz="2800" dirty="0">
              <a:cs typeface="Times New Roman" pitchFamily="18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Char char="q"/>
              <a:defRPr/>
            </a:pPr>
            <a:r>
              <a:rPr lang="hr-HR" sz="2800" dirty="0" smtClean="0">
                <a:cs typeface="Times New Roman" pitchFamily="18" charset="0"/>
              </a:rPr>
              <a:t>Za svako odabrano zanimanje </a:t>
            </a:r>
          </a:p>
          <a:p>
            <a:pPr>
              <a:lnSpc>
                <a:spcPct val="90000"/>
              </a:lnSpc>
              <a:buNone/>
              <a:defRPr/>
            </a:pPr>
            <a:endParaRPr lang="hr-HR" sz="2800" b="1" dirty="0" smtClean="0">
              <a:cs typeface="Times New Roman" pitchFamily="18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Char char="q"/>
              <a:defRPr/>
            </a:pPr>
            <a:r>
              <a:rPr lang="hr-HR" sz="2800" b="1" dirty="0" smtClean="0">
                <a:cs typeface="Times New Roman" pitchFamily="18" charset="0"/>
              </a:rPr>
              <a:t>L</a:t>
            </a:r>
            <a:r>
              <a:rPr lang="en-US" sz="2800" b="1" dirty="0" err="1" smtClean="0">
                <a:cs typeface="Times New Roman" pitchFamily="18" charset="0"/>
              </a:rPr>
              <a:t>iječnička</a:t>
            </a:r>
            <a:r>
              <a:rPr lang="en-US" sz="2800" b="1" dirty="0" smtClean="0">
                <a:cs typeface="Times New Roman" pitchFamily="18" charset="0"/>
              </a:rPr>
              <a:t> </a:t>
            </a:r>
            <a:r>
              <a:rPr lang="en-US" sz="2800" b="1" dirty="0" err="1" smtClean="0">
                <a:cs typeface="Times New Roman" pitchFamily="18" charset="0"/>
              </a:rPr>
              <a:t>svjedodžba</a:t>
            </a:r>
            <a:r>
              <a:rPr lang="en-US" sz="2800" b="1" dirty="0" smtClean="0">
                <a:cs typeface="Times New Roman" pitchFamily="18" charset="0"/>
              </a:rPr>
              <a:t> medicine </a:t>
            </a:r>
            <a:r>
              <a:rPr lang="en-US" sz="2800" b="1" dirty="0" err="1" smtClean="0">
                <a:cs typeface="Times New Roman" pitchFamily="18" charset="0"/>
              </a:rPr>
              <a:t>rada</a:t>
            </a:r>
            <a:r>
              <a:rPr lang="hr-HR" sz="2800" b="1" dirty="0" smtClean="0">
                <a:cs typeface="Times New Roman" pitchFamily="18" charset="0"/>
              </a:rPr>
              <a:t> i Ugovor o naukovanju/provedbi praktične nastave</a:t>
            </a:r>
          </a:p>
          <a:p>
            <a:pPr>
              <a:lnSpc>
                <a:spcPct val="90000"/>
              </a:lnSpc>
              <a:buFont typeface="Wingdings" pitchFamily="2" charset="2"/>
              <a:buChar char="q"/>
              <a:defRPr/>
            </a:pPr>
            <a:r>
              <a:rPr lang="hr-HR" sz="2800" b="1" dirty="0" smtClean="0">
                <a:cs typeface="Times New Roman" pitchFamily="18" charset="0"/>
              </a:rPr>
              <a:t> </a:t>
            </a:r>
            <a:r>
              <a:rPr lang="hr-HR" sz="2800" dirty="0" smtClean="0">
                <a:cs typeface="Times New Roman" pitchFamily="18" charset="0"/>
              </a:rPr>
              <a:t>dostavljaju se u upisanu SŠ</a:t>
            </a:r>
          </a:p>
          <a:p>
            <a:pPr>
              <a:buNone/>
            </a:pP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ULOGA RODITELJA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hr-HR" dirty="0" smtClean="0"/>
          </a:p>
          <a:p>
            <a:r>
              <a:rPr lang="hr-HR" dirty="0" smtClean="0"/>
              <a:t>Pratite dijete pri svakom koraku prijave</a:t>
            </a:r>
          </a:p>
          <a:p>
            <a:r>
              <a:rPr lang="hr-HR" dirty="0" smtClean="0"/>
              <a:t>Pribavite i dostavite potrebne dokumente na vrijeme</a:t>
            </a:r>
          </a:p>
          <a:p>
            <a:r>
              <a:rPr lang="hr-HR" dirty="0" smtClean="0"/>
              <a:t>Pomognite djetetu da realno postavi prioritete</a:t>
            </a:r>
          </a:p>
          <a:p>
            <a:r>
              <a:rPr lang="hr-HR" dirty="0" smtClean="0"/>
              <a:t>Redovito pratiti rang liste</a:t>
            </a:r>
          </a:p>
          <a:p>
            <a:r>
              <a:rPr lang="hr-HR" b="1" dirty="0" smtClean="0">
                <a:solidFill>
                  <a:srgbClr val="FF0000"/>
                </a:solidFill>
              </a:rPr>
              <a:t>NE VRŠITE PRITISAK NA PROFESORE</a:t>
            </a:r>
          </a:p>
          <a:p>
            <a:pPr>
              <a:buNone/>
            </a:pP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Informiranje o upisima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1560" y="1844824"/>
            <a:ext cx="8153400" cy="4495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hr-HR" dirty="0" smtClean="0"/>
              <a:t>web stranica </a:t>
            </a:r>
            <a:r>
              <a:rPr lang="hr-HR" dirty="0" smtClean="0">
                <a:hlinkClick r:id="rId2"/>
              </a:rPr>
              <a:t>www.upisi.hr</a:t>
            </a:r>
            <a:endParaRPr lang="hr-HR" dirty="0" smtClean="0"/>
          </a:p>
          <a:p>
            <a:pPr>
              <a:buFont typeface="Wingdings" pitchFamily="2" charset="2"/>
              <a:buChar char="q"/>
            </a:pPr>
            <a:r>
              <a:rPr lang="hr-HR" dirty="0" smtClean="0"/>
              <a:t>Brošure za upis u srednju školu (MZOS)</a:t>
            </a:r>
            <a:endParaRPr kumimoji="1" lang="hr-HR" dirty="0" smtClean="0"/>
          </a:p>
          <a:p>
            <a:pPr eaLnBrk="0" hangingPunct="0">
              <a:lnSpc>
                <a:spcPct val="90000"/>
              </a:lnSpc>
              <a:spcBef>
                <a:spcPct val="20000"/>
              </a:spcBef>
              <a:buSzPct val="70000"/>
            </a:pPr>
            <a:r>
              <a:rPr kumimoji="1" lang="hr-HR" dirty="0" smtClean="0"/>
              <a:t>“Dan otvorenih vrata škole”</a:t>
            </a:r>
            <a:endParaRPr kumimoji="1" lang="en-GB" dirty="0" smtClean="0"/>
          </a:p>
          <a:p>
            <a:pPr marL="457200" indent="-457200" eaLnBrk="0" hangingPunct="0">
              <a:lnSpc>
                <a:spcPct val="90000"/>
              </a:lnSpc>
              <a:spcBef>
                <a:spcPct val="20000"/>
              </a:spcBef>
              <a:buSzPct val="70000"/>
              <a:buFont typeface="Wingdings" pitchFamily="2" charset="2"/>
              <a:buChar char="q"/>
            </a:pPr>
            <a:r>
              <a:rPr kumimoji="1" lang="hr-HR" dirty="0"/>
              <a:t>w</a:t>
            </a:r>
            <a:r>
              <a:rPr kumimoji="1" lang="hr-HR" dirty="0" smtClean="0"/>
              <a:t>eb stranica </a:t>
            </a:r>
            <a:r>
              <a:rPr kumimoji="1" lang="hr-HR" dirty="0" smtClean="0">
                <a:hlinkClick r:id="rId3"/>
              </a:rPr>
              <a:t>www.upisi.weebly.com</a:t>
            </a:r>
            <a:endParaRPr kumimoji="1" lang="hr-HR" dirty="0" smtClean="0"/>
          </a:p>
          <a:p>
            <a:pPr marL="457200" indent="-457200" eaLnBrk="0" hangingPunct="0">
              <a:lnSpc>
                <a:spcPct val="90000"/>
              </a:lnSpc>
              <a:spcBef>
                <a:spcPct val="20000"/>
              </a:spcBef>
              <a:buSzPct val="70000"/>
              <a:buFont typeface="Wingdings" pitchFamily="2" charset="2"/>
              <a:buChar char="q"/>
            </a:pPr>
            <a:r>
              <a:rPr kumimoji="1" lang="hr-HR" dirty="0" smtClean="0"/>
              <a:t>Pravilnik o elementima i kriterijima za izbor kandidata za upis u I. razred SŠ (2015)</a:t>
            </a:r>
          </a:p>
          <a:p>
            <a:pPr marL="457200" indent="-457200" eaLnBrk="0" hangingPunct="0">
              <a:lnSpc>
                <a:spcPct val="90000"/>
              </a:lnSpc>
              <a:spcBef>
                <a:spcPct val="20000"/>
              </a:spcBef>
              <a:buSzPct val="70000"/>
              <a:buFont typeface="Wingdings" pitchFamily="2" charset="2"/>
              <a:buChar char="q"/>
            </a:pPr>
            <a:r>
              <a:rPr kumimoji="1" lang="hr-HR" dirty="0" smtClean="0"/>
              <a:t>Odluka o upisu učenika u I. razred SŠ</a:t>
            </a:r>
          </a:p>
          <a:p>
            <a:pPr marL="457200" indent="-457200" eaLnBrk="0" hangingPunct="0">
              <a:lnSpc>
                <a:spcPct val="90000"/>
              </a:lnSpc>
              <a:spcBef>
                <a:spcPct val="20000"/>
              </a:spcBef>
              <a:buSzPct val="70000"/>
              <a:buFont typeface="Wingdings" pitchFamily="2" charset="2"/>
              <a:buChar char="q"/>
            </a:pPr>
            <a:r>
              <a:rPr kumimoji="1" lang="hr-HR" dirty="0" smtClean="0"/>
              <a:t>CARNET  </a:t>
            </a:r>
            <a:r>
              <a:rPr kumimoji="1" lang="hr-HR" dirty="0" err="1" smtClean="0">
                <a:hlinkClick r:id="rId4"/>
              </a:rPr>
              <a:t>helpdesk</a:t>
            </a:r>
            <a:r>
              <a:rPr kumimoji="1" lang="hr-HR" dirty="0" smtClean="0">
                <a:hlinkClick r:id="rId4"/>
              </a:rPr>
              <a:t>@</a:t>
            </a:r>
            <a:r>
              <a:rPr kumimoji="1" lang="hr-HR" dirty="0" err="1" smtClean="0">
                <a:hlinkClick r:id="rId4"/>
              </a:rPr>
              <a:t>skole.hr</a:t>
            </a:r>
            <a:r>
              <a:rPr kumimoji="1" lang="hr-HR" smtClean="0"/>
              <a:t> ili 01/6661-500</a:t>
            </a:r>
            <a:endParaRPr kumimoji="1" lang="hr-HR" dirty="0" smtClean="0"/>
          </a:p>
          <a:p>
            <a:pPr marL="457200" indent="-457200" eaLnBrk="0" hangingPunct="0">
              <a:lnSpc>
                <a:spcPct val="90000"/>
              </a:lnSpc>
              <a:spcBef>
                <a:spcPct val="20000"/>
              </a:spcBef>
              <a:buSzPct val="70000"/>
              <a:buFont typeface="Wingdings" pitchFamily="2" charset="2"/>
              <a:buChar char="q"/>
            </a:pPr>
            <a:endParaRPr kumimoji="1" lang="hr-HR" dirty="0" smtClean="0"/>
          </a:p>
          <a:p>
            <a:pPr marL="0" indent="0" eaLnBrk="0" hangingPunct="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70000"/>
              <a:buNone/>
            </a:pPr>
            <a:endParaRPr kumimoji="1" lang="hr-HR" b="1" dirty="0" smtClean="0"/>
          </a:p>
          <a:p>
            <a:pPr marL="457200" indent="-457200" eaLnBrk="0" hangingPunct="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70000"/>
              <a:buNone/>
            </a:pPr>
            <a:endParaRPr kumimoji="1" lang="hr-HR" b="1" dirty="0" smtClean="0"/>
          </a:p>
          <a:p>
            <a:endParaRPr lang="hr-HR" dirty="0"/>
          </a:p>
        </p:txBody>
      </p:sp>
      <p:pic>
        <p:nvPicPr>
          <p:cNvPr id="7170" name="Picture 2" descr="http://www.mcs.hr/upload_data/editor/images/KP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51712" y="548680"/>
            <a:ext cx="2592288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PITANJA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hr-HR" smtClean="0"/>
          </a:p>
          <a:p>
            <a:endParaRPr lang="hr-HR" smtClean="0"/>
          </a:p>
          <a:p>
            <a:pPr algn="ctr"/>
            <a:endParaRPr lang="hr-HR" smtClean="0"/>
          </a:p>
          <a:p>
            <a:pPr algn="ctr"/>
            <a:endParaRPr lang="hr-HR" smtClean="0"/>
          </a:p>
          <a:p>
            <a:pPr algn="r"/>
            <a:endParaRPr lang="hr-HR" smtClean="0"/>
          </a:p>
          <a:p>
            <a:pPr algn="r"/>
            <a:endParaRPr lang="hr-HR" smtClean="0"/>
          </a:p>
          <a:p>
            <a:pPr algn="r"/>
            <a:endParaRPr lang="hr-HR" smtClean="0"/>
          </a:p>
          <a:p>
            <a:pPr algn="ctr"/>
            <a:r>
              <a:rPr lang="hr-HR" smtClean="0"/>
              <a:t>HVALA NA PAŽNJI</a:t>
            </a:r>
            <a:endParaRPr lang="hr-HR"/>
          </a:p>
        </p:txBody>
      </p:sp>
      <p:pic>
        <p:nvPicPr>
          <p:cNvPr id="4" name="Picture 3" descr="UPITNI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28992" y="2000240"/>
            <a:ext cx="2357454" cy="235745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smtClean="0"/>
              <a:t>NAJČEŠĆE GREŠKE PRI ODABIRU ZANIMANJA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lvl="0"/>
            <a:endParaRPr lang="hr-HR" dirty="0" smtClean="0"/>
          </a:p>
          <a:p>
            <a:pPr lvl="0"/>
            <a:r>
              <a:rPr lang="hr-HR" dirty="0" smtClean="0"/>
              <a:t>Nepoznavanje zanimanja</a:t>
            </a:r>
          </a:p>
          <a:p>
            <a:pPr lvl="0"/>
            <a:r>
              <a:rPr lang="hr-HR" dirty="0" smtClean="0"/>
              <a:t>Precjenjivanje i </a:t>
            </a:r>
            <a:r>
              <a:rPr lang="hr-HR" dirty="0" err="1" smtClean="0"/>
              <a:t>podcjenivanje</a:t>
            </a:r>
            <a:r>
              <a:rPr lang="hr-HR" dirty="0" smtClean="0"/>
              <a:t> vlastitih sposobnosti</a:t>
            </a:r>
          </a:p>
          <a:p>
            <a:pPr lvl="0"/>
            <a:r>
              <a:rPr lang="hr-HR" dirty="0" smtClean="0"/>
              <a:t>Želje i zahtjevi roditelja nisu u skladu s učenikovim sposobnostima</a:t>
            </a:r>
          </a:p>
          <a:p>
            <a:pPr lvl="0"/>
            <a:r>
              <a:rPr lang="hr-HR" dirty="0" smtClean="0"/>
              <a:t>Izbor škole radi prijateljstva</a:t>
            </a:r>
          </a:p>
          <a:p>
            <a:pPr lvl="0"/>
            <a:r>
              <a:rPr lang="hr-HR" dirty="0" smtClean="0"/>
              <a:t>Najbliža škola</a:t>
            </a:r>
          </a:p>
          <a:p>
            <a:pPr lvl="0"/>
            <a:r>
              <a:rPr lang="hr-HR" dirty="0" smtClean="0"/>
              <a:t>Muško-ženska zanimanja</a:t>
            </a:r>
          </a:p>
          <a:p>
            <a:pPr lvl="0"/>
            <a:r>
              <a:rPr lang="hr-HR" dirty="0" smtClean="0"/>
              <a:t>Gimnazija-izlaz za nevolju</a:t>
            </a:r>
          </a:p>
          <a:p>
            <a:endParaRPr lang="hr-HR" dirty="0"/>
          </a:p>
        </p:txBody>
      </p:sp>
      <p:pic>
        <p:nvPicPr>
          <p:cNvPr id="6146" name="Picture 2" descr="http://os-zamet-ri.skole.hr/upload/os-zamet-ri/images/static3/977/Image/upisi_5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868144" y="4077072"/>
            <a:ext cx="3022903" cy="23240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r-HR" dirty="0" smtClean="0"/>
              <a:t>NAJTRAŽENIJA ZANIMANJA </a:t>
            </a:r>
            <a:br>
              <a:rPr lang="hr-HR" dirty="0" smtClean="0"/>
            </a:br>
            <a:r>
              <a:rPr lang="hr-HR" dirty="0" smtClean="0"/>
              <a:t>U 2015. godini</a:t>
            </a:r>
            <a:endParaRPr lang="hr-HR" dirty="0"/>
          </a:p>
        </p:txBody>
      </p:sp>
      <p:sp>
        <p:nvSpPr>
          <p:cNvPr id="7" name="Rectangle 1"/>
          <p:cNvSpPr>
            <a:spLocks noGrp="1" noChangeArrowheads="1"/>
          </p:cNvSpPr>
          <p:nvPr>
            <p:ph sz="quarter" idx="1"/>
          </p:nvPr>
        </p:nvSpPr>
        <p:spPr bwMode="auto">
          <a:xfrm>
            <a:off x="611560" y="1700808"/>
            <a:ext cx="7154203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r-Latn-RS" altLang="sr-Latn-RS" sz="2000" dirty="0">
                <a:solidFill>
                  <a:srgbClr val="333333"/>
                </a:solidFill>
                <a:ea typeface="Open Sans"/>
              </a:rPr>
              <a:t>P</a:t>
            </a:r>
            <a:r>
              <a:rPr kumimoji="0" lang="sr-Latn-RS" altLang="sr-Latn-RS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Open Sans"/>
                <a:cs typeface="Arial" pitchFamily="34" charset="0"/>
              </a:rPr>
              <a:t>rema stručnoj spremi najtraženija su bila sljedeća zanimanja: </a:t>
            </a:r>
            <a:endParaRPr kumimoji="0" lang="sr-Latn-RS" altLang="sr-Latn-R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555403184"/>
              </p:ext>
            </p:extLst>
          </p:nvPr>
        </p:nvGraphicFramePr>
        <p:xfrm>
          <a:off x="1763688" y="2420888"/>
          <a:ext cx="5472608" cy="3096342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2582387"/>
                <a:gridCol w="2890221"/>
              </a:tblGrid>
              <a:tr h="739217">
                <a:tc>
                  <a:txBody>
                    <a:bodyPr/>
                    <a:lstStyle/>
                    <a:p>
                      <a:pPr algn="ctr"/>
                      <a:r>
                        <a:rPr lang="hr-HR" b="1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Srednja stručna sprema</a:t>
                      </a:r>
                    </a:p>
                  </a:txBody>
                  <a:tcPr marL="47625" marR="47625" marT="28575" marB="2857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b="1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Visoka stručna sprema</a:t>
                      </a:r>
                    </a:p>
                  </a:txBody>
                  <a:tcPr marL="47625" marR="47625" marT="28575" marB="28575" anchor="ctr"/>
                </a:tc>
              </a:tr>
              <a:tr h="404477">
                <a:tc>
                  <a:txBody>
                    <a:bodyPr/>
                    <a:lstStyle/>
                    <a:p>
                      <a:pPr algn="ctr"/>
                      <a:r>
                        <a:rPr lang="hr-HR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Prodavač</a:t>
                      </a:r>
                    </a:p>
                  </a:txBody>
                  <a:tcPr marL="47625" marR="47625" marT="28575" marB="2857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Ekonomist</a:t>
                      </a:r>
                    </a:p>
                  </a:txBody>
                  <a:tcPr marL="47625" marR="47625" marT="28575" marB="28575" anchor="ctr"/>
                </a:tc>
              </a:tr>
              <a:tr h="404477">
                <a:tc>
                  <a:txBody>
                    <a:bodyPr/>
                    <a:lstStyle/>
                    <a:p>
                      <a:pPr algn="ctr"/>
                      <a:r>
                        <a:rPr lang="hr-HR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Konobar</a:t>
                      </a:r>
                    </a:p>
                  </a:txBody>
                  <a:tcPr marL="47625" marR="47625" marT="28575" marB="2857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Osnovnoškolski učitelj</a:t>
                      </a:r>
                    </a:p>
                  </a:txBody>
                  <a:tcPr marL="47625" marR="47625" marT="28575" marB="28575" anchor="ctr"/>
                </a:tc>
              </a:tr>
              <a:tr h="404477">
                <a:tc>
                  <a:txBody>
                    <a:bodyPr/>
                    <a:lstStyle/>
                    <a:p>
                      <a:pPr algn="ctr"/>
                      <a:r>
                        <a:rPr lang="hr-HR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Kuhar</a:t>
                      </a:r>
                    </a:p>
                  </a:txBody>
                  <a:tcPr marL="47625" marR="47625" marT="28575" marB="2857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Programer</a:t>
                      </a:r>
                    </a:p>
                  </a:txBody>
                  <a:tcPr marL="47625" marR="47625" marT="28575" marB="28575" anchor="ctr"/>
                </a:tc>
              </a:tr>
              <a:tr h="739217">
                <a:tc>
                  <a:txBody>
                    <a:bodyPr/>
                    <a:lstStyle/>
                    <a:p>
                      <a:pPr algn="ctr"/>
                      <a:r>
                        <a:rPr lang="hr-HR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Prodajni predstavnik</a:t>
                      </a:r>
                    </a:p>
                  </a:txBody>
                  <a:tcPr marL="47625" marR="47625" marT="28575" marB="2857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Dipl. inženjer građevine</a:t>
                      </a:r>
                    </a:p>
                  </a:txBody>
                  <a:tcPr marL="47625" marR="47625" marT="28575" marB="28575" anchor="ctr"/>
                </a:tc>
              </a:tr>
              <a:tr h="404477">
                <a:tc>
                  <a:txBody>
                    <a:bodyPr/>
                    <a:lstStyle/>
                    <a:p>
                      <a:pPr algn="ctr"/>
                      <a:r>
                        <a:rPr lang="hr-HR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Medicinska sestra</a:t>
                      </a:r>
                    </a:p>
                  </a:txBody>
                  <a:tcPr marL="47625" marR="47625" marT="28575" marB="2857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Pravnik</a:t>
                      </a:r>
                    </a:p>
                  </a:txBody>
                  <a:tcPr marL="47625" marR="47625" marT="28575" marB="28575" anchor="ctr"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424515" y="6237312"/>
            <a:ext cx="842493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100" dirty="0" smtClean="0"/>
              <a:t>Preuzeto sa: https</a:t>
            </a:r>
            <a:r>
              <a:rPr lang="hr-HR" sz="1100" dirty="0"/>
              <a:t>://www.moj-posao.net/Vijest/75554/Konobari-prodavaci-i-programeri-najtrazenija-zanimanja-u-2015/55/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PRIJAVE I UPISI U SŠ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279832" cy="4495800"/>
          </a:xfrm>
        </p:spPr>
        <p:txBody>
          <a:bodyPr>
            <a:normAutofit lnSpcReduction="10000"/>
          </a:bodyPr>
          <a:lstStyle/>
          <a:p>
            <a:pPr marL="0" lvl="0" indent="0">
              <a:buNone/>
            </a:pPr>
            <a:endParaRPr lang="hr-HR" sz="3000" b="1" dirty="0"/>
          </a:p>
          <a:p>
            <a:pPr lvl="0"/>
            <a:r>
              <a:rPr lang="hr-HR" sz="3000" dirty="0" smtClean="0"/>
              <a:t>Upisi se provode elektroničkim načinom putem Nacionalnog  informacijskog sustava prijava i upisa u srednje škole – </a:t>
            </a:r>
            <a:r>
              <a:rPr lang="hr-HR" sz="3000" b="1" dirty="0" err="1" smtClean="0"/>
              <a:t>NISpuSŠ</a:t>
            </a:r>
            <a:r>
              <a:rPr lang="hr-HR" sz="3000" dirty="0" smtClean="0"/>
              <a:t> na web stranici </a:t>
            </a:r>
            <a:r>
              <a:rPr lang="hr-HR" sz="3000" b="1" dirty="0" smtClean="0">
                <a:hlinkClick r:id="rId2"/>
              </a:rPr>
              <a:t>www.upisi.hr</a:t>
            </a:r>
            <a:r>
              <a:rPr lang="hr-HR" sz="3000" dirty="0" smtClean="0"/>
              <a:t>, a na temelju </a:t>
            </a:r>
            <a:r>
              <a:rPr lang="hr-HR" sz="3000" b="1" dirty="0" smtClean="0"/>
              <a:t>natječaja</a:t>
            </a:r>
            <a:r>
              <a:rPr lang="hr-HR" sz="3000" dirty="0" smtClean="0"/>
              <a:t> za upis koji raspisuju i objavljuju škole.</a:t>
            </a:r>
          </a:p>
          <a:p>
            <a:pPr>
              <a:buNone/>
            </a:pPr>
            <a:endParaRPr lang="hr-HR" sz="3000" dirty="0" smtClean="0"/>
          </a:p>
          <a:p>
            <a:pPr>
              <a:buFont typeface="Wingdings" pitchFamily="2" charset="2"/>
              <a:buChar char="q"/>
            </a:pPr>
            <a:r>
              <a:rPr lang="hr-HR" sz="3000" dirty="0" smtClean="0"/>
              <a:t>Prijave </a:t>
            </a:r>
            <a:r>
              <a:rPr lang="hr-HR" sz="3000" dirty="0"/>
              <a:t>u </a:t>
            </a:r>
            <a:r>
              <a:rPr lang="hr-HR" sz="3000" dirty="0" smtClean="0"/>
              <a:t>sustav </a:t>
            </a:r>
            <a:r>
              <a:rPr lang="hr-HR" sz="3000" dirty="0" err="1" smtClean="0"/>
              <a:t>NISpuSŠ</a:t>
            </a:r>
            <a:r>
              <a:rPr lang="hr-HR" sz="3000" dirty="0" smtClean="0"/>
              <a:t> </a:t>
            </a:r>
            <a:r>
              <a:rPr lang="hr-HR" sz="3000" dirty="0" smtClean="0">
                <a:sym typeface="Wingdings" pitchFamily="2" charset="2"/>
              </a:rPr>
              <a:t> </a:t>
            </a:r>
            <a:r>
              <a:rPr lang="hr-HR" sz="3000" b="1" dirty="0" smtClean="0">
                <a:solidFill>
                  <a:srgbClr val="FF0000"/>
                </a:solidFill>
                <a:sym typeface="Wingdings" pitchFamily="2" charset="2"/>
              </a:rPr>
              <a:t>od 2.6.2016.</a:t>
            </a:r>
          </a:p>
          <a:p>
            <a:pPr>
              <a:buFont typeface="Wingdings" pitchFamily="2" charset="2"/>
              <a:buChar char="q"/>
            </a:pPr>
            <a:r>
              <a:rPr lang="hr-HR" sz="3000" dirty="0" smtClean="0">
                <a:sym typeface="Wingdings" pitchFamily="2" charset="2"/>
              </a:rPr>
              <a:t>Objava natječaja  </a:t>
            </a:r>
            <a:r>
              <a:rPr lang="pl-PL" sz="3000" b="1" dirty="0" smtClean="0">
                <a:solidFill>
                  <a:srgbClr val="FF0000"/>
                </a:solidFill>
                <a:sym typeface="Wingdings" pitchFamily="2" charset="2"/>
              </a:rPr>
              <a:t>do </a:t>
            </a:r>
            <a:r>
              <a:rPr lang="pl-PL" sz="3000" b="1" dirty="0">
                <a:solidFill>
                  <a:srgbClr val="FF0000"/>
                </a:solidFill>
                <a:sym typeface="Wingdings" pitchFamily="2" charset="2"/>
              </a:rPr>
              <a:t>17. lipnja 2016. </a:t>
            </a:r>
            <a:endParaRPr lang="hr-HR" sz="3000" b="1" dirty="0" smtClean="0">
              <a:solidFill>
                <a:srgbClr val="FF0000"/>
              </a:solidFill>
              <a:sym typeface="Wingdings" pitchFamily="2" charset="2"/>
            </a:endParaRPr>
          </a:p>
          <a:p>
            <a:pPr>
              <a:buFont typeface="Wingdings" pitchFamily="2" charset="2"/>
              <a:buChar char="q"/>
            </a:pPr>
            <a:endParaRPr lang="hr-HR" sz="3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PRIJAVA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97152"/>
          </a:xfrm>
        </p:spPr>
        <p:txBody>
          <a:bodyPr>
            <a:normAutofit fontScale="47500" lnSpcReduction="20000"/>
          </a:bodyPr>
          <a:lstStyle/>
          <a:p>
            <a:pPr lvl="0"/>
            <a:endParaRPr lang="hr-HR" dirty="0" smtClean="0"/>
          </a:p>
          <a:p>
            <a:pPr lvl="0"/>
            <a:endParaRPr lang="hr-HR" dirty="0" smtClean="0"/>
          </a:p>
          <a:p>
            <a:pPr lvl="0"/>
            <a:endParaRPr lang="hr-HR" dirty="0" smtClean="0"/>
          </a:p>
          <a:p>
            <a:pPr lvl="0"/>
            <a:endParaRPr lang="hr-HR" sz="4800" dirty="0" smtClean="0"/>
          </a:p>
          <a:p>
            <a:pPr lvl="0"/>
            <a:r>
              <a:rPr lang="hr-HR" sz="4800" dirty="0" smtClean="0"/>
              <a:t>Učenici u OŠ dobivaju </a:t>
            </a:r>
            <a:r>
              <a:rPr lang="hr-HR" sz="4800" b="1" dirty="0" smtClean="0"/>
              <a:t>elektronički identitet </a:t>
            </a:r>
            <a:r>
              <a:rPr lang="hr-HR" sz="4800" dirty="0" smtClean="0"/>
              <a:t>kojim se prijavljuju na stranicu </a:t>
            </a:r>
            <a:r>
              <a:rPr lang="hr-HR" sz="4800" b="1" dirty="0">
                <a:hlinkClick r:id="rId2"/>
              </a:rPr>
              <a:t>www.upisi.hr</a:t>
            </a:r>
            <a:endParaRPr lang="hr-HR" sz="4800" dirty="0" smtClean="0"/>
          </a:p>
          <a:p>
            <a:pPr lvl="0"/>
            <a:r>
              <a:rPr lang="hr-HR" sz="4800" dirty="0" smtClean="0"/>
              <a:t>SMS-om dobivaju </a:t>
            </a:r>
            <a:r>
              <a:rPr lang="hr-HR" sz="4800" b="1" dirty="0" smtClean="0"/>
              <a:t>PIN</a:t>
            </a:r>
            <a:r>
              <a:rPr lang="hr-HR" sz="4800" dirty="0" smtClean="0"/>
              <a:t> </a:t>
            </a:r>
            <a:r>
              <a:rPr lang="hr-HR" sz="4800" dirty="0" smtClean="0">
                <a:sym typeface="Wingdings" panose="05000000000000000000" pitchFamily="2" charset="2"/>
              </a:rPr>
              <a:t> </a:t>
            </a:r>
            <a:r>
              <a:rPr lang="hr-HR" sz="4800" dirty="0" smtClean="0"/>
              <a:t>PIN </a:t>
            </a:r>
            <a:r>
              <a:rPr lang="hr-HR" sz="4800" dirty="0"/>
              <a:t>je osobni identifikacijski broj koji služi za dodatnu zaštitu </a:t>
            </a:r>
            <a:r>
              <a:rPr lang="hr-HR" sz="4800" dirty="0" smtClean="0"/>
              <a:t>i </a:t>
            </a:r>
            <a:r>
              <a:rPr lang="hr-HR" sz="4800" dirty="0"/>
              <a:t>privatnost podataka svakoga </a:t>
            </a:r>
            <a:r>
              <a:rPr lang="hr-HR" sz="4800" dirty="0" smtClean="0"/>
              <a:t>kandidata</a:t>
            </a:r>
          </a:p>
          <a:p>
            <a:r>
              <a:rPr lang="ta-IN" sz="4800" dirty="0" smtClean="0"/>
              <a:t>Odabiru </a:t>
            </a:r>
            <a:r>
              <a:rPr lang="ta-IN" sz="4800" b="1" u="sng" dirty="0" smtClean="0"/>
              <a:t>max </a:t>
            </a:r>
            <a:r>
              <a:rPr lang="hr-HR" sz="4800" b="1" u="sng" dirty="0"/>
              <a:t>6</a:t>
            </a:r>
            <a:r>
              <a:rPr lang="hr-HR" sz="4800" b="1" u="sng" dirty="0" smtClean="0"/>
              <a:t> programa</a:t>
            </a:r>
            <a:r>
              <a:rPr lang="hr-HR" sz="4800" b="1" u="sng" dirty="0"/>
              <a:t> </a:t>
            </a:r>
            <a:r>
              <a:rPr lang="hr-HR" sz="4800" dirty="0" smtClean="0"/>
              <a:t>i navode ih prema redoslijedu želja </a:t>
            </a:r>
            <a:r>
              <a:rPr lang="hr-HR" sz="4800" dirty="0" smtClean="0">
                <a:sym typeface="Wingdings" panose="05000000000000000000" pitchFamily="2" charset="2"/>
              </a:rPr>
              <a:t> početak biranja programa </a:t>
            </a:r>
            <a:r>
              <a:rPr lang="hr-HR" sz="4800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27.6.2016.</a:t>
            </a:r>
          </a:p>
          <a:p>
            <a:pPr marL="0" indent="0">
              <a:buNone/>
            </a:pPr>
            <a:r>
              <a:rPr lang="hr-HR" sz="4800" dirty="0">
                <a:sym typeface="Wingdings" panose="05000000000000000000" pitchFamily="2" charset="2"/>
              </a:rPr>
              <a:t> </a:t>
            </a:r>
            <a:r>
              <a:rPr lang="hr-HR" sz="4800" dirty="0" smtClean="0">
                <a:sym typeface="Wingdings" panose="05000000000000000000" pitchFamily="2" charset="2"/>
              </a:rPr>
              <a:t>    </a:t>
            </a:r>
            <a:r>
              <a:rPr lang="hr-HR" sz="4800" dirty="0">
                <a:sym typeface="Wingdings" panose="05000000000000000000" pitchFamily="2" charset="2"/>
              </a:rPr>
              <a:t>Lista prioriteta! </a:t>
            </a:r>
          </a:p>
          <a:p>
            <a:pPr lvl="0"/>
            <a:r>
              <a:rPr lang="hr-HR" sz="4800" dirty="0" smtClean="0"/>
              <a:t>Trenutno </a:t>
            </a:r>
            <a:r>
              <a:rPr lang="hr-HR" sz="4800" dirty="0"/>
              <a:t>bodovno stanje i poredak na rang listama vidljivo je odmah po prijavi </a:t>
            </a:r>
            <a:r>
              <a:rPr lang="hr-HR" sz="4800" dirty="0" smtClean="0"/>
              <a:t>programa. Bitno je redovito pratiti promjenu stanja na rang listama!</a:t>
            </a:r>
            <a:endParaRPr lang="hr-HR" sz="4800" dirty="0"/>
          </a:p>
        </p:txBody>
      </p:sp>
      <p:pic>
        <p:nvPicPr>
          <p:cNvPr id="6" name="Picture 5" descr="dadd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71802" y="714356"/>
            <a:ext cx="5254634" cy="173192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PRIJAVA I UPIS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1560" y="1700808"/>
            <a:ext cx="8153400" cy="4495800"/>
          </a:xfrm>
        </p:spPr>
        <p:txBody>
          <a:bodyPr>
            <a:noAutofit/>
          </a:bodyPr>
          <a:lstStyle/>
          <a:p>
            <a:r>
              <a:rPr lang="hr-HR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Zaključavanje liste </a:t>
            </a:r>
            <a:r>
              <a:rPr lang="hr-HR" sz="20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6.7.2016.</a:t>
            </a:r>
            <a:r>
              <a:rPr lang="hr-HR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hr-HR" sz="200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 ispis </a:t>
            </a:r>
            <a:r>
              <a:rPr lang="hr-HR" sz="2000" b="1" dirty="0" smtClean="0">
                <a:solidFill>
                  <a:srgbClr val="00B05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PRIJAVNICA</a:t>
            </a:r>
            <a:r>
              <a:rPr lang="vi-VN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vi-VN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s konačnom listom </a:t>
            </a:r>
            <a:r>
              <a:rPr lang="vi-VN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prioriteta</a:t>
            </a:r>
            <a:r>
              <a:rPr lang="hr-HR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učenika</a:t>
            </a:r>
          </a:p>
          <a:p>
            <a:pPr marL="0" indent="0">
              <a:buNone/>
            </a:pPr>
            <a:endParaRPr lang="hr-HR" sz="20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vi-VN" sz="2000" b="1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Učenik </a:t>
            </a:r>
            <a:r>
              <a:rPr lang="vi-VN" sz="2000" b="1" u="sng" dirty="0">
                <a:latin typeface="Tahoma" pitchFamily="34" charset="0"/>
                <a:ea typeface="Tahoma" pitchFamily="34" charset="0"/>
                <a:cs typeface="Tahoma" pitchFamily="34" charset="0"/>
              </a:rPr>
              <a:t>i </a:t>
            </a:r>
            <a:r>
              <a:rPr lang="vi-VN" sz="2000" b="1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roditelj/skrbnik</a:t>
            </a:r>
            <a:r>
              <a:rPr lang="hr-HR" sz="2000" b="1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vi-VN" sz="2000" b="1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zatim </a:t>
            </a:r>
            <a:r>
              <a:rPr lang="vi-VN" sz="2000" b="1" u="sng" dirty="0">
                <a:latin typeface="Tahoma" pitchFamily="34" charset="0"/>
                <a:ea typeface="Tahoma" pitchFamily="34" charset="0"/>
                <a:cs typeface="Tahoma" pitchFamily="34" charset="0"/>
              </a:rPr>
              <a:t>potpisuju </a:t>
            </a:r>
            <a:r>
              <a:rPr lang="vi-VN" sz="2000" b="1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prijavnicu</a:t>
            </a:r>
            <a:r>
              <a:rPr lang="hr-HR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</a:t>
            </a:r>
            <a:r>
              <a:rPr lang="vi-VN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čime </a:t>
            </a:r>
            <a:r>
              <a:rPr lang="vi-VN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potvrđuju listu prioriteta odnosno </a:t>
            </a:r>
            <a:r>
              <a:rPr lang="vi-VN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odabir učenika</a:t>
            </a:r>
            <a:r>
              <a:rPr lang="hr-HR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(ne jamči upis!)</a:t>
            </a:r>
            <a:endParaRPr lang="hr-HR" sz="20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indent="0">
              <a:buNone/>
            </a:pPr>
            <a:endParaRPr lang="hr-HR" sz="20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hr-HR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O</a:t>
            </a:r>
            <a:r>
              <a:rPr lang="vi-VN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bjav</a:t>
            </a:r>
            <a:r>
              <a:rPr lang="hr-HR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</a:t>
            </a:r>
            <a:r>
              <a:rPr lang="vi-VN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vi-VN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konačnih </a:t>
            </a:r>
            <a:r>
              <a:rPr lang="vi-VN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ljestvica poretka </a:t>
            </a:r>
            <a:r>
              <a:rPr lang="hr-HR" sz="20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11.7.2016</a:t>
            </a:r>
            <a:r>
              <a:rPr lang="hr-HR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 </a:t>
            </a:r>
            <a:r>
              <a:rPr lang="hr-HR" sz="200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 </a:t>
            </a:r>
            <a:r>
              <a:rPr lang="vi-VN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kandidati stječu </a:t>
            </a:r>
            <a:r>
              <a:rPr lang="vi-VN" sz="2000" u="sng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pravo </a:t>
            </a:r>
            <a:r>
              <a:rPr lang="vi-VN" sz="2000" u="sng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upisa u program</a:t>
            </a:r>
            <a:r>
              <a:rPr lang="hr-HR" sz="2000" u="sng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vi-VN" sz="2000" u="sng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obrazovanja najvišega prioriteta</a:t>
            </a:r>
            <a:r>
              <a:rPr lang="vi-VN" sz="2000" dirty="0" smtClean="0">
                <a:solidFill>
                  <a:srgbClr val="FFC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vi-VN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u kojemu  </a:t>
            </a:r>
            <a:r>
              <a:rPr lang="vi-VN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se </a:t>
            </a:r>
            <a:r>
              <a:rPr lang="vi-VN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nalaze u </a:t>
            </a:r>
            <a:r>
              <a:rPr lang="vi-VN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sklopu </a:t>
            </a:r>
            <a:r>
              <a:rPr lang="vi-VN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upisne kvote</a:t>
            </a:r>
            <a:r>
              <a:rPr lang="vi-VN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xmlns="" val="2669904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UPIS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vi-VN" sz="2200" dirty="0"/>
              <a:t>Učenik svoj upis potvrđuje </a:t>
            </a:r>
            <a:r>
              <a:rPr lang="vi-VN" sz="2200" b="1" dirty="0"/>
              <a:t>vlastoručnim potpisom i potpisom roditelja/skrbnika </a:t>
            </a:r>
            <a:r>
              <a:rPr lang="vi-VN" sz="2200" dirty="0"/>
              <a:t>na </a:t>
            </a:r>
            <a:r>
              <a:rPr lang="hr-HR" sz="2200" dirty="0" smtClean="0"/>
              <a:t>obrascu (</a:t>
            </a:r>
            <a:r>
              <a:rPr lang="vi-VN" sz="2200" b="1" dirty="0" smtClean="0">
                <a:solidFill>
                  <a:srgbClr val="C00000"/>
                </a:solidFill>
              </a:rPr>
              <a:t>UPISNICI</a:t>
            </a:r>
            <a:r>
              <a:rPr lang="hr-HR" sz="2200" dirty="0" smtClean="0"/>
              <a:t>)</a:t>
            </a:r>
            <a:r>
              <a:rPr lang="vi-VN" sz="2200" dirty="0" smtClean="0"/>
              <a:t> </a:t>
            </a:r>
            <a:r>
              <a:rPr lang="hr-HR" sz="2200" dirty="0" smtClean="0"/>
              <a:t>koju preuzima iz </a:t>
            </a:r>
            <a:r>
              <a:rPr lang="vi-VN" sz="2200" dirty="0" smtClean="0"/>
              <a:t>NISpuSŠ-a</a:t>
            </a:r>
            <a:r>
              <a:rPr lang="hr-HR" sz="2200" dirty="0" smtClean="0"/>
              <a:t>. </a:t>
            </a:r>
          </a:p>
          <a:p>
            <a:endParaRPr lang="hr-HR" sz="22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hr-HR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Učenik je dužan dostaviti srednjoj školi </a:t>
            </a:r>
            <a:r>
              <a:rPr lang="hr-HR" sz="2200" dirty="0">
                <a:latin typeface="Tahoma" pitchFamily="34" charset="0"/>
                <a:ea typeface="Tahoma" pitchFamily="34" charset="0"/>
                <a:cs typeface="Tahoma" pitchFamily="34" charset="0"/>
              </a:rPr>
              <a:t>koju upisuje </a:t>
            </a:r>
            <a:r>
              <a:rPr lang="hr-HR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potpisanu </a:t>
            </a:r>
            <a:r>
              <a:rPr lang="hr-HR" sz="2200" dirty="0">
                <a:latin typeface="Tahoma" pitchFamily="34" charset="0"/>
                <a:ea typeface="Tahoma" pitchFamily="34" charset="0"/>
                <a:cs typeface="Tahoma" pitchFamily="34" charset="0"/>
              </a:rPr>
              <a:t>upisnicu i ostalu potrebnu dokumentaciju </a:t>
            </a:r>
            <a:r>
              <a:rPr lang="hr-HR" sz="2200" b="1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u predviđenim rokovima.</a:t>
            </a:r>
          </a:p>
          <a:p>
            <a:pPr marL="0" indent="0">
              <a:buNone/>
            </a:pPr>
            <a:endParaRPr lang="hr-HR" sz="2200" b="1" u="sng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hr-HR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Tek tada </a:t>
            </a:r>
            <a:r>
              <a:rPr lang="vi-VN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kandidat je </a:t>
            </a:r>
            <a:r>
              <a:rPr lang="vi-VN" sz="2200" dirty="0">
                <a:latin typeface="Tahoma" pitchFamily="34" charset="0"/>
                <a:ea typeface="Tahoma" pitchFamily="34" charset="0"/>
                <a:cs typeface="Tahoma" pitchFamily="34" charset="0"/>
              </a:rPr>
              <a:t>upisan </a:t>
            </a:r>
            <a:r>
              <a:rPr lang="vi-VN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u </a:t>
            </a:r>
            <a:r>
              <a:rPr lang="vi-VN" sz="2200" dirty="0">
                <a:latin typeface="Tahoma" pitchFamily="34" charset="0"/>
                <a:ea typeface="Tahoma" pitchFamily="34" charset="0"/>
                <a:cs typeface="Tahoma" pitchFamily="34" charset="0"/>
              </a:rPr>
              <a:t>I. razred </a:t>
            </a:r>
            <a:r>
              <a:rPr lang="hr-HR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SŠ.</a:t>
            </a:r>
          </a:p>
          <a:p>
            <a:pPr marL="0" indent="0">
              <a:buNone/>
            </a:pPr>
            <a:endParaRPr lang="hr-HR" sz="2200" dirty="0"/>
          </a:p>
        </p:txBody>
      </p:sp>
    </p:spTree>
    <p:extLst>
      <p:ext uri="{BB962C8B-B14F-4D97-AF65-F5344CB8AC3E}">
        <p14:creationId xmlns:p14="http://schemas.microsoft.com/office/powerpoint/2010/main" xmlns="" val="25180450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539552" y="332656"/>
            <a:ext cx="8153400" cy="535989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hr-HR" sz="4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anose="04020705040A02060702" pitchFamily="82" charset="0"/>
              </a:rPr>
              <a:t>ELEMENTI </a:t>
            </a:r>
          </a:p>
          <a:p>
            <a:pPr marL="0" indent="0" algn="ctr">
              <a:buNone/>
            </a:pPr>
            <a:r>
              <a:rPr lang="hr-HR" sz="4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anose="04020705040A02060702" pitchFamily="82" charset="0"/>
              </a:rPr>
              <a:t>VREDNOVANJA</a:t>
            </a:r>
            <a:endParaRPr lang="hr-HR" sz="4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lgerian" panose="04020705040A02060702" pitchFamily="82" charset="0"/>
            </a:endParaRPr>
          </a:p>
        </p:txBody>
      </p:sp>
      <p:pic>
        <p:nvPicPr>
          <p:cNvPr id="2050" name="Picture 2" descr="http://online.focusky.com/xnxr/njmk/files/extfiles/732016322182149565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19672" y="3870614"/>
            <a:ext cx="5762886" cy="1872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Straight Arrow Connector 5"/>
          <p:cNvCxnSpPr/>
          <p:nvPr/>
        </p:nvCxnSpPr>
        <p:spPr>
          <a:xfrm flipH="1">
            <a:off x="2483768" y="1844824"/>
            <a:ext cx="1008112" cy="69120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4644008" y="1879577"/>
            <a:ext cx="0" cy="6564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5580112" y="1844824"/>
            <a:ext cx="982704" cy="69120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891939" y="2576711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r-HR" dirty="0" smtClean="0"/>
              <a:t>ZAJEDNIČKI</a:t>
            </a:r>
            <a:endParaRPr lang="hr-HR" dirty="0"/>
          </a:p>
        </p:txBody>
      </p:sp>
      <p:sp>
        <p:nvSpPr>
          <p:cNvPr id="18" name="TextBox 17"/>
          <p:cNvSpPr txBox="1"/>
          <p:nvPr/>
        </p:nvSpPr>
        <p:spPr>
          <a:xfrm>
            <a:off x="3707904" y="2612410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dirty="0" smtClean="0"/>
              <a:t>DODATNI</a:t>
            </a:r>
            <a:endParaRPr lang="hr-HR" dirty="0"/>
          </a:p>
        </p:txBody>
      </p:sp>
      <p:sp>
        <p:nvSpPr>
          <p:cNvPr id="19" name="TextBox 18"/>
          <p:cNvSpPr txBox="1"/>
          <p:nvPr/>
        </p:nvSpPr>
        <p:spPr>
          <a:xfrm>
            <a:off x="6071464" y="2547169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dirty="0" smtClean="0"/>
              <a:t>POSEBNI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49262749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1270</TotalTime>
  <Words>1124</Words>
  <Application>Microsoft Office PowerPoint</Application>
  <PresentationFormat>On-screen Show (4:3)</PresentationFormat>
  <Paragraphs>186</Paragraphs>
  <Slides>28</Slides>
  <Notes>2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Median</vt:lpstr>
      <vt:lpstr> Upisi u srednju školu                   za šk.god. 2016./2017.</vt:lpstr>
      <vt:lpstr>       Vrijeme je….       ...za razmišljanje o upisima</vt:lpstr>
      <vt:lpstr>NAJČEŠĆE GREŠKE PRI ODABIRU ZANIMANJA</vt:lpstr>
      <vt:lpstr>NAJTRAŽENIJA ZANIMANJA  U 2015. godini</vt:lpstr>
      <vt:lpstr>PRIJAVE I UPISI U SŠ</vt:lpstr>
      <vt:lpstr>PRIJAVA</vt:lpstr>
      <vt:lpstr>PRIJAVA I UPIS</vt:lpstr>
      <vt:lpstr>UPIS</vt:lpstr>
      <vt:lpstr>Slide 9</vt:lpstr>
      <vt:lpstr> Zajednički </vt:lpstr>
      <vt:lpstr>Dodatni</vt:lpstr>
      <vt:lpstr>Dodatni</vt:lpstr>
      <vt:lpstr>Slide 13</vt:lpstr>
      <vt:lpstr>Dodatni</vt:lpstr>
      <vt:lpstr>Prijava učenika u odjele za sportaše</vt:lpstr>
      <vt:lpstr>Posebni</vt:lpstr>
      <vt:lpstr>UČENICI U OTEŽANIM ŽIVOTNIM OKOLNOSTIMA</vt:lpstr>
      <vt:lpstr>UČENICI S TEŠKOĆAMA</vt:lpstr>
      <vt:lpstr>ROKOVI ZA UČENIKE S TEŠKOĆAMA</vt:lpstr>
      <vt:lpstr>Slide 20</vt:lpstr>
      <vt:lpstr>ROKOVI ZA REDOVITE KANDIDATE</vt:lpstr>
      <vt:lpstr>Slide 22</vt:lpstr>
      <vt:lpstr>Slide 23</vt:lpstr>
      <vt:lpstr>NAKNADNI UPISNI ROK</vt:lpstr>
      <vt:lpstr>POTVRDE</vt:lpstr>
      <vt:lpstr>ULOGA RODITELJA</vt:lpstr>
      <vt:lpstr>Informiranje o upisima</vt:lpstr>
      <vt:lpstr>PITANJA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Upisi u srednju školu</dc:title>
  <dc:creator>Skola</dc:creator>
  <cp:lastModifiedBy>Maja</cp:lastModifiedBy>
  <cp:revision>318</cp:revision>
  <dcterms:created xsi:type="dcterms:W3CDTF">2013-11-12T15:16:17Z</dcterms:created>
  <dcterms:modified xsi:type="dcterms:W3CDTF">2016-06-03T06:39:48Z</dcterms:modified>
</cp:coreProperties>
</file>